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05" r:id="rId4"/>
    <p:sldId id="359" r:id="rId5"/>
    <p:sldId id="285" r:id="rId6"/>
    <p:sldId id="360" r:id="rId7"/>
    <p:sldId id="342" r:id="rId8"/>
    <p:sldId id="258" r:id="rId9"/>
    <p:sldId id="343" r:id="rId10"/>
    <p:sldId id="316" r:id="rId11"/>
    <p:sldId id="336" r:id="rId12"/>
    <p:sldId id="261" r:id="rId13"/>
    <p:sldId id="315" r:id="rId14"/>
    <p:sldId id="367" r:id="rId15"/>
    <p:sldId id="346" r:id="rId16"/>
    <p:sldId id="364" r:id="rId17"/>
    <p:sldId id="265" r:id="rId18"/>
    <p:sldId id="347" r:id="rId19"/>
    <p:sldId id="267" r:id="rId20"/>
    <p:sldId id="348" r:id="rId21"/>
    <p:sldId id="268" r:id="rId22"/>
    <p:sldId id="269" r:id="rId23"/>
    <p:sldId id="270" r:id="rId24"/>
    <p:sldId id="351" r:id="rId25"/>
    <p:sldId id="272" r:id="rId26"/>
    <p:sldId id="355" r:id="rId27"/>
    <p:sldId id="274" r:id="rId28"/>
    <p:sldId id="271" r:id="rId29"/>
    <p:sldId id="349" r:id="rId30"/>
    <p:sldId id="352" r:id="rId31"/>
    <p:sldId id="353" r:id="rId32"/>
    <p:sldId id="354" r:id="rId33"/>
    <p:sldId id="361" r:id="rId34"/>
    <p:sldId id="365" r:id="rId35"/>
    <p:sldId id="327" r:id="rId36"/>
    <p:sldId id="317" r:id="rId37"/>
    <p:sldId id="356" r:id="rId38"/>
    <p:sldId id="357" r:id="rId39"/>
    <p:sldId id="276" r:id="rId40"/>
    <p:sldId id="362" r:id="rId41"/>
    <p:sldId id="277" r:id="rId42"/>
    <p:sldId id="290" r:id="rId43"/>
    <p:sldId id="302" r:id="rId44"/>
    <p:sldId id="32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99"/>
    <a:srgbClr val="0000FF"/>
    <a:srgbClr val="009900"/>
    <a:srgbClr val="339933"/>
    <a:srgbClr val="008000"/>
    <a:srgbClr val="006600"/>
    <a:srgbClr val="CDE6FF"/>
    <a:srgbClr val="3399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DE3C09-08E1-448D-AECF-6C3DE796D984}" type="datetimeFigureOut">
              <a:rPr lang="en-US"/>
              <a:pPr>
                <a:defRPr/>
              </a:pPr>
              <a:t>6/10/2015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6FA4E6-F85D-4B6A-AE0D-B59893B72F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643B38-B0A5-456B-9849-274AA60DE3C0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1FCC-6A91-42CF-AA5A-18D2ABCEB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FE22-56DE-4DCD-8C36-C26B9B103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7A8F-B671-498C-AFE4-E84A3241A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A5220-28CD-4C88-A7D2-465D8A240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821D2-DDAD-4107-87D9-C58A636BE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F759-C668-47D2-83FD-F7A9D8FB1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9286-0143-4BCB-AD39-AF39E96E5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6B3A0-0DF5-49A4-AE26-FB9BD505B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1107-0058-4EBE-AD6B-178B967D8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82485-1E11-42FB-B378-32B7C7071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B2282-39BF-4547-BDAE-E1A239A83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C0E30-5E4D-4432-9E2E-0B1AC39E9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AC5BAE-D753-4817-8E35-ECB1197F5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srjournals.org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rp.org/journal/eng" TargetMode="External"/><Relationship Id="rId2" Type="http://schemas.openxmlformats.org/officeDocument/2006/relationships/hyperlink" Target="http://tmm.spbstu.ru/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611825"/>
            <a:ext cx="7620000" cy="3797084"/>
          </a:xfrm>
          <a:solidFill>
            <a:srgbClr val="FFCC99">
              <a:alpha val="75000"/>
            </a:srgbClr>
          </a:solidFill>
          <a:ln w="127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3600" b="1" dirty="0" smtClean="0"/>
              <a:t>The Use of Inertial Forces for Propulsion of Wheeled Robots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By</a:t>
            </a:r>
            <a:r>
              <a:rPr lang="en-US" sz="24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Assoc. Prof. Ivan A. Loukanov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Department of Mechanical Engineering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Faculty of Engineering &amp; 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University of Botswana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Private Bag 0061, Gaborone, Botswana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7606" y="6245225"/>
            <a:ext cx="519193" cy="476250"/>
          </a:xfrm>
        </p:spPr>
        <p:txBody>
          <a:bodyPr/>
          <a:lstStyle/>
          <a:p>
            <a:pPr>
              <a:defRPr/>
            </a:pPr>
            <a:fld id="{65621FCC-6A91-42CF-AA5A-18D2ABCEB0B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3" y="5552951"/>
            <a:ext cx="7888639" cy="1111322"/>
          </a:xfrm>
          <a:solidFill>
            <a:srgbClr val="FFCC99"/>
          </a:solidFill>
          <a:ln w="15875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Fig. 6 </a:t>
            </a:r>
            <a:r>
              <a:rPr lang="en-US" sz="2400" dirty="0" smtClean="0"/>
              <a:t>The drive creates a </a:t>
            </a:r>
            <a:r>
              <a:rPr lang="en-US" sz="2400" b="1" dirty="0" smtClean="0">
                <a:solidFill>
                  <a:srgbClr val="0000CC"/>
                </a:solidFill>
              </a:rPr>
              <a:t>Net Impulse </a:t>
            </a:r>
            <a:r>
              <a:rPr lang="en-US" sz="2400" dirty="0" smtClean="0"/>
              <a:t>by means of </a:t>
            </a:r>
            <a:r>
              <a:rPr lang="en-US" sz="2400" b="1" dirty="0" smtClean="0">
                <a:solidFill>
                  <a:srgbClr val="0000CC"/>
                </a:solidFill>
              </a:rPr>
              <a:t>figure-eight-form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/>
              <a:t>paths of rotating masses; Total mass of </a:t>
            </a:r>
            <a:r>
              <a:rPr lang="en-US" sz="2400" b="1" dirty="0" smtClean="0">
                <a:solidFill>
                  <a:srgbClr val="0000CC"/>
                </a:solidFill>
              </a:rPr>
              <a:t>22 kg </a:t>
            </a:r>
            <a:r>
              <a:rPr lang="en-US" sz="2400" dirty="0" smtClean="0"/>
              <a:t>and producing vertical thrust of </a:t>
            </a:r>
            <a:r>
              <a:rPr lang="en-US" sz="2400" b="1" dirty="0" smtClean="0">
                <a:solidFill>
                  <a:srgbClr val="0000CC"/>
                </a:solidFill>
              </a:rPr>
              <a:t>18 N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2107" y="6105740"/>
            <a:ext cx="488197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17335" y="0"/>
            <a:ext cx="6606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Provatidis Inertial Drive (Greece)</a:t>
            </a:r>
            <a:endParaRPr lang="en-US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8200" y="584775"/>
            <a:ext cx="7888638" cy="4900672"/>
            <a:chOff x="578200" y="584775"/>
            <a:chExt cx="7888638" cy="4900672"/>
          </a:xfrm>
        </p:grpSpPr>
        <p:grpSp>
          <p:nvGrpSpPr>
            <p:cNvPr id="34" name="Group 33"/>
            <p:cNvGrpSpPr/>
            <p:nvPr/>
          </p:nvGrpSpPr>
          <p:grpSpPr>
            <a:xfrm>
              <a:off x="578200" y="584775"/>
              <a:ext cx="7888638" cy="4900672"/>
              <a:chOff x="598928" y="610973"/>
              <a:chExt cx="7888638" cy="490067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98928" y="610973"/>
                <a:ext cx="7888638" cy="4900672"/>
                <a:chOff x="598928" y="610973"/>
                <a:chExt cx="7888638" cy="4900672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598928" y="610973"/>
                  <a:ext cx="7888638" cy="4900672"/>
                  <a:chOff x="598928" y="610973"/>
                  <a:chExt cx="7888638" cy="4900672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598928" y="610973"/>
                    <a:ext cx="7888638" cy="4900672"/>
                    <a:chOff x="598928" y="625540"/>
                    <a:chExt cx="7888638" cy="4900672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598928" y="625540"/>
                      <a:ext cx="7888638" cy="4900672"/>
                      <a:chOff x="587305" y="721737"/>
                      <a:chExt cx="7888638" cy="4900672"/>
                    </a:xfrm>
                  </p:grpSpPr>
                  <p:grpSp>
                    <p:nvGrpSpPr>
                      <p:cNvPr id="19" name="Group 18"/>
                      <p:cNvGrpSpPr/>
                      <p:nvPr/>
                    </p:nvGrpSpPr>
                    <p:grpSpPr>
                      <a:xfrm>
                        <a:off x="587305" y="721737"/>
                        <a:ext cx="7888638" cy="4900672"/>
                        <a:chOff x="587305" y="721737"/>
                        <a:chExt cx="7888638" cy="4900672"/>
                      </a:xfrm>
                    </p:grpSpPr>
                    <p:pic>
                      <p:nvPicPr>
                        <p:cNvPr id="1229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 rotWithShape="1">
                        <a:blip r:embed="rId2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3">
                                  <a14:imgEffect>
                                    <a14:sharpenSoften amount="25000"/>
                                  </a14:imgEffect>
                                  <a14:imgEffect>
                                    <a14:brightnessContrast contrast="4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3742"/>
                        <a:stretch/>
                      </p:blipFill>
                      <p:spPr bwMode="auto">
                        <a:xfrm>
                          <a:off x="587305" y="721737"/>
                          <a:ext cx="7888638" cy="490067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3483106" y="2020318"/>
                          <a:ext cx="4634129" cy="3367492"/>
                          <a:chOff x="3483106" y="2020318"/>
                          <a:chExt cx="4634129" cy="3367492"/>
                        </a:xfrm>
                      </p:grpSpPr>
                      <p:sp>
                        <p:nvSpPr>
                          <p:cNvPr id="7" name="TextBox 6"/>
                          <p:cNvSpPr txBox="1"/>
                          <p:nvPr/>
                        </p:nvSpPr>
                        <p:spPr>
                          <a:xfrm>
                            <a:off x="3983512" y="2024921"/>
                            <a:ext cx="1873289" cy="101566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2000" b="1" dirty="0" smtClean="0">
                                <a:solidFill>
                                  <a:srgbClr val="FFFF00"/>
                                </a:solidFill>
                              </a:rPr>
                              <a:t>Rotating masses 20 gr, each</a:t>
                            </a:r>
                            <a:endParaRPr lang="en-US" sz="2000" b="1" dirty="0">
                              <a:solidFill>
                                <a:srgbClr val="FFFF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" name="TextBox 7"/>
                          <p:cNvSpPr txBox="1"/>
                          <p:nvPr/>
                        </p:nvSpPr>
                        <p:spPr>
                          <a:xfrm>
                            <a:off x="4178700" y="3290441"/>
                            <a:ext cx="1745258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400" b="1" dirty="0" smtClean="0">
                                <a:solidFill>
                                  <a:srgbClr val="FF0000"/>
                                </a:solidFill>
                              </a:rPr>
                              <a:t>Motor #1</a:t>
                            </a:r>
                            <a:endParaRPr lang="en-US" sz="2400" b="1" dirty="0">
                              <a:solidFill>
                                <a:srgbClr val="FF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" name="TextBox 8"/>
                          <p:cNvSpPr txBox="1"/>
                          <p:nvPr/>
                        </p:nvSpPr>
                        <p:spPr>
                          <a:xfrm>
                            <a:off x="6405784" y="4926145"/>
                            <a:ext cx="1711451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2400" b="1" dirty="0" smtClean="0">
                                <a:solidFill>
                                  <a:srgbClr val="FFFF00"/>
                                </a:solidFill>
                              </a:rPr>
                              <a:t>Motor #2</a:t>
                            </a:r>
                            <a:r>
                              <a:rPr lang="en-US" sz="2000" b="1" dirty="0" smtClean="0">
                                <a:solidFill>
                                  <a:srgbClr val="FFFF00"/>
                                </a:solidFill>
                              </a:rPr>
                              <a:t> </a:t>
                            </a:r>
                            <a:endParaRPr lang="en-US" sz="2000" b="1" dirty="0">
                              <a:solidFill>
                                <a:srgbClr val="FFFF00"/>
                              </a:solidFill>
                            </a:endParaRPr>
                          </a:p>
                        </p:txBody>
                      </p:sp>
                      <p:cxnSp>
                        <p:nvCxnSpPr>
                          <p:cNvPr id="10" name="Straight Arrow Connector 9"/>
                          <p:cNvCxnSpPr/>
                          <p:nvPr/>
                        </p:nvCxnSpPr>
                        <p:spPr>
                          <a:xfrm flipV="1">
                            <a:off x="5253925" y="2020318"/>
                            <a:ext cx="449451" cy="97970"/>
                          </a:xfrm>
                          <a:prstGeom prst="straightConnector1">
                            <a:avLst/>
                          </a:prstGeom>
                          <a:ln w="25400">
                            <a:solidFill>
                              <a:srgbClr val="FFFF00"/>
                            </a:solidFill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" name="Straight Arrow Connector 15"/>
                          <p:cNvCxnSpPr/>
                          <p:nvPr/>
                        </p:nvCxnSpPr>
                        <p:spPr>
                          <a:xfrm flipH="1">
                            <a:off x="3483106" y="2461202"/>
                            <a:ext cx="486244" cy="85376"/>
                          </a:xfrm>
                          <a:prstGeom prst="straightConnector1">
                            <a:avLst/>
                          </a:prstGeom>
                          <a:ln w="25400">
                            <a:solidFill>
                              <a:srgbClr val="FFFF00"/>
                            </a:solidFill>
                            <a:tailEnd type="triangl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14" name="Straight Arrow Connector 13"/>
                      <p:cNvCxnSpPr>
                        <a:stCxn id="9" idx="1"/>
                      </p:cNvCxnSpPr>
                      <p:nvPr/>
                    </p:nvCxnSpPr>
                    <p:spPr>
                      <a:xfrm flipH="1" flipV="1">
                        <a:off x="5447654" y="5126200"/>
                        <a:ext cx="958130" cy="30778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3069207" y="4353569"/>
                      <a:ext cx="6943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2400" b="1" i="1" dirty="0" smtClean="0">
                          <a:solidFill>
                            <a:srgbClr val="FFFF00"/>
                          </a:solidFill>
                        </a:rPr>
                        <a:t>ω</a:t>
                      </a:r>
                      <a:r>
                        <a:rPr lang="en-US" sz="2400" b="1" i="1" baseline="-25000" dirty="0" smtClean="0">
                          <a:solidFill>
                            <a:srgbClr val="FFFF00"/>
                          </a:solidFill>
                        </a:rPr>
                        <a:t>z</a:t>
                      </a:r>
                      <a:r>
                        <a:rPr lang="en-US" sz="2400" b="1" i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sz="2400" b="1" i="1" dirty="0">
                        <a:solidFill>
                          <a:srgbClr val="FFFF00"/>
                        </a:solidFill>
                      </a:endParaRPr>
                    </a:p>
                  </p:txBody>
                </p:sp>
                <p:sp>
                  <p:nvSpPr>
                    <p:cNvPr id="15" name="Curved Right Arrow 14"/>
                    <p:cNvSpPr/>
                    <p:nvPr/>
                  </p:nvSpPr>
                  <p:spPr>
                    <a:xfrm>
                      <a:off x="3646967" y="4523873"/>
                      <a:ext cx="800028" cy="740595"/>
                    </a:xfrm>
                    <a:prstGeom prst="curvedRightArrow">
                      <a:avLst/>
                    </a:prstGeom>
                    <a:solidFill>
                      <a:srgbClr val="FFFF00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1" name="Arc 20"/>
                  <p:cNvSpPr/>
                  <p:nvPr/>
                </p:nvSpPr>
                <p:spPr>
                  <a:xfrm rot="10800000">
                    <a:off x="4353769" y="1078356"/>
                    <a:ext cx="813347" cy="569251"/>
                  </a:xfrm>
                  <a:prstGeom prst="arc">
                    <a:avLst>
                      <a:gd name="adj1" fmla="val 7887603"/>
                      <a:gd name="adj2" fmla="val 1163564"/>
                    </a:avLst>
                  </a:prstGeom>
                  <a:ln w="38100">
                    <a:solidFill>
                      <a:srgbClr val="FF0000"/>
                    </a:solidFill>
                    <a:headEnd type="triangle" w="med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3828219" y="949734"/>
                  <a:ext cx="6943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i="1" dirty="0" smtClean="0">
                      <a:solidFill>
                        <a:srgbClr val="FF0000"/>
                      </a:solidFill>
                    </a:rPr>
                    <a:t>ω</a:t>
                  </a:r>
                  <a:r>
                    <a:rPr lang="en-US" sz="2400" b="1" i="1" baseline="-25000" dirty="0" smtClean="0">
                      <a:solidFill>
                        <a:srgbClr val="FF0000"/>
                      </a:solidFill>
                    </a:rPr>
                    <a:t>y</a:t>
                  </a:r>
                  <a:endParaRPr lang="en-US" sz="2400" b="1" i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4713948" y="1042722"/>
                <a:ext cx="155840" cy="933427"/>
              </a:xfrm>
              <a:prstGeom prst="line">
                <a:avLst/>
              </a:prstGeom>
              <a:ln w="25400">
                <a:solidFill>
                  <a:srgbClr val="FFFF00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040537" y="1509435"/>
                <a:ext cx="904239" cy="0"/>
              </a:xfrm>
              <a:prstGeom prst="line">
                <a:avLst/>
              </a:prstGeom>
              <a:ln w="25400">
                <a:solidFill>
                  <a:srgbClr val="FFFF00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Arc 24"/>
            <p:cNvSpPr/>
            <p:nvPr/>
          </p:nvSpPr>
          <p:spPr>
            <a:xfrm rot="16566508">
              <a:off x="7188191" y="1230756"/>
              <a:ext cx="813347" cy="569251"/>
            </a:xfrm>
            <a:prstGeom prst="arc">
              <a:avLst>
                <a:gd name="adj1" fmla="val 7887603"/>
                <a:gd name="adj2" fmla="val 1163564"/>
              </a:avLst>
            </a:prstGeom>
            <a:ln w="38100">
              <a:solidFill>
                <a:srgbClr val="FF0000"/>
              </a:solidFill>
              <a:headEnd type="triangle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17285" y="1016524"/>
              <a:ext cx="694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i="1" dirty="0" smtClean="0">
                  <a:solidFill>
                    <a:srgbClr val="FF0000"/>
                  </a:solidFill>
                </a:rPr>
                <a:t>ω</a:t>
              </a:r>
              <a:r>
                <a:rPr lang="en-US" sz="2400" b="1" i="1" baseline="-25000" dirty="0" smtClean="0">
                  <a:solidFill>
                    <a:srgbClr val="FF0000"/>
                  </a:solidFill>
                </a:rPr>
                <a:t>x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7265196" y="1089489"/>
              <a:ext cx="573557" cy="891837"/>
            </a:xfrm>
            <a:prstGeom prst="line">
              <a:avLst/>
            </a:prstGeom>
            <a:ln w="25400">
              <a:solidFill>
                <a:srgbClr val="FFFF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16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6411" y="6335935"/>
            <a:ext cx="565688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3914" y="6085098"/>
            <a:ext cx="7551298" cy="461665"/>
          </a:xfrm>
          <a:prstGeom prst="rect">
            <a:avLst/>
          </a:prstGeom>
          <a:solidFill>
            <a:srgbClr val="FFCC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Fig. 7</a:t>
            </a:r>
            <a:r>
              <a:rPr lang="en-US" sz="2400" dirty="0" smtClean="0"/>
              <a:t> The paths of rotating masses when </a:t>
            </a:r>
            <a:r>
              <a:rPr lang="el-GR" sz="2400" b="1" i="1" dirty="0" smtClean="0">
                <a:solidFill>
                  <a:srgbClr val="0000CC"/>
                </a:solidFill>
              </a:rPr>
              <a:t>ω</a:t>
            </a:r>
            <a:r>
              <a:rPr lang="en-US" sz="2400" b="1" i="1" baseline="-25000" dirty="0" smtClean="0">
                <a:solidFill>
                  <a:srgbClr val="0000CC"/>
                </a:solidFill>
              </a:rPr>
              <a:t>z</a:t>
            </a:r>
            <a:r>
              <a:rPr lang="en-US" sz="2400" dirty="0" smtClean="0"/>
              <a:t> is added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332853" y="249926"/>
            <a:ext cx="6741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Provatidis Inertial Drive (Greece)</a:t>
            </a:r>
            <a:endParaRPr lang="en-US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6993" y="1022888"/>
            <a:ext cx="7996489" cy="5062210"/>
            <a:chOff x="506993" y="1022888"/>
            <a:chExt cx="7996489" cy="5062210"/>
          </a:xfrm>
        </p:grpSpPr>
        <p:grpSp>
          <p:nvGrpSpPr>
            <p:cNvPr id="9" name="Group 8"/>
            <p:cNvGrpSpPr/>
            <p:nvPr/>
          </p:nvGrpSpPr>
          <p:grpSpPr>
            <a:xfrm>
              <a:off x="506993" y="1022888"/>
              <a:ext cx="7996489" cy="5062210"/>
              <a:chOff x="506993" y="1022888"/>
              <a:chExt cx="7996489" cy="5062210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215"/>
              <a:stretch/>
            </p:blipFill>
            <p:spPr bwMode="auto">
              <a:xfrm>
                <a:off x="506993" y="1022888"/>
                <a:ext cx="7996489" cy="506221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2810684" y="1710002"/>
                <a:ext cx="3972084" cy="2878745"/>
                <a:chOff x="2810684" y="1710002"/>
                <a:chExt cx="3972084" cy="2878745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6328798" y="1710002"/>
                  <a:ext cx="4539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i="1" dirty="0">
                      <a:solidFill>
                        <a:srgbClr val="0000CC"/>
                      </a:solidFill>
                    </a:rPr>
                    <a:t>ω</a:t>
                  </a:r>
                  <a:r>
                    <a:rPr lang="en-US" b="1" i="1" baseline="-25000" dirty="0">
                      <a:solidFill>
                        <a:srgbClr val="0000CC"/>
                      </a:solidFill>
                    </a:rPr>
                    <a:t>z</a:t>
                  </a:r>
                  <a:endParaRPr lang="en-US" dirty="0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2810684" y="4065745"/>
                  <a:ext cx="4539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i="1" dirty="0">
                      <a:solidFill>
                        <a:srgbClr val="0000CC"/>
                      </a:solidFill>
                    </a:rPr>
                    <a:t>ω</a:t>
                  </a:r>
                  <a:r>
                    <a:rPr lang="en-US" b="1" i="1" baseline="-25000" dirty="0">
                      <a:solidFill>
                        <a:srgbClr val="0000CC"/>
                      </a:solidFill>
                    </a:rPr>
                    <a:t>z</a:t>
                  </a:r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228057" y="4219415"/>
                  <a:ext cx="4539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i="1" dirty="0">
                      <a:solidFill>
                        <a:srgbClr val="0000CC"/>
                      </a:solidFill>
                    </a:rPr>
                    <a:t>ω</a:t>
                  </a:r>
                  <a:r>
                    <a:rPr lang="en-US" b="1" i="1" baseline="-25000" dirty="0">
                      <a:solidFill>
                        <a:srgbClr val="0000CC"/>
                      </a:solidFill>
                    </a:rPr>
                    <a:t>z</a:t>
                  </a:r>
                  <a:endParaRPr lang="en-US" dirty="0"/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>
              <a:off x="2356714" y="1525336"/>
              <a:ext cx="9079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i="1" dirty="0" smtClean="0">
                  <a:solidFill>
                    <a:srgbClr val="0000CC"/>
                  </a:solidFill>
                </a:rPr>
                <a:t>ω</a:t>
              </a:r>
              <a:r>
                <a:rPr lang="en-US" b="1" i="1" baseline="-25000" dirty="0" smtClean="0">
                  <a:solidFill>
                    <a:srgbClr val="0000CC"/>
                  </a:solidFill>
                </a:rPr>
                <a:t>z</a:t>
              </a:r>
              <a:r>
                <a:rPr lang="en-US" b="1" i="1" dirty="0" smtClean="0">
                  <a:solidFill>
                    <a:srgbClr val="0000CC"/>
                  </a:solidFill>
                </a:rPr>
                <a:t> = 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72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2814" y="6381750"/>
            <a:ext cx="581186" cy="476250"/>
          </a:xfrm>
        </p:spPr>
        <p:txBody>
          <a:bodyPr/>
          <a:lstStyle/>
          <a:p>
            <a:pPr>
              <a:defRPr/>
            </a:pPr>
            <a:fld id="{B12A5220-28CD-4C88-A7D2-465D8A240E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1456" y="18178"/>
            <a:ext cx="7920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3200" b="1" dirty="0" smtClean="0"/>
              <a:t>Inertial-driven Water Pumps (Botswana)</a:t>
            </a:r>
            <a:endParaRPr lang="en-US" sz="3200" b="1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r="12178"/>
          <a:stretch/>
        </p:blipFill>
        <p:spPr bwMode="auto">
          <a:xfrm>
            <a:off x="3626600" y="649447"/>
            <a:ext cx="5179415" cy="52895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02492" y="672562"/>
            <a:ext cx="8403523" cy="6110979"/>
            <a:chOff x="216969" y="525463"/>
            <a:chExt cx="8453018" cy="6377444"/>
          </a:xfrm>
        </p:grpSpPr>
        <p:sp>
          <p:nvSpPr>
            <p:cNvPr id="13316" name="Text Box 9"/>
            <p:cNvSpPr txBox="1">
              <a:spLocks noChangeArrowheads="1"/>
            </p:cNvSpPr>
            <p:nvPr/>
          </p:nvSpPr>
          <p:spPr bwMode="auto">
            <a:xfrm>
              <a:off x="216975" y="6035675"/>
              <a:ext cx="2774196" cy="86723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Fig. 8</a:t>
              </a:r>
              <a:r>
                <a:rPr lang="en-US" sz="2400" b="1" dirty="0" smtClean="0"/>
                <a:t> </a:t>
              </a:r>
              <a:r>
                <a:rPr lang="en-US" sz="2400" dirty="0" smtClean="0"/>
                <a:t>The model #1 inertial </a:t>
              </a:r>
              <a:r>
                <a:rPr lang="en-US" sz="2400" dirty="0"/>
                <a:t>p</a:t>
              </a:r>
              <a:r>
                <a:rPr lang="en-US" sz="2400" dirty="0" smtClean="0"/>
                <a:t>ump</a:t>
              </a:r>
              <a:endParaRPr lang="en-US" sz="2400" dirty="0"/>
            </a:p>
          </p:txBody>
        </p:sp>
        <p:sp>
          <p:nvSpPr>
            <p:cNvPr id="13317" name="Text Box 11"/>
            <p:cNvSpPr txBox="1">
              <a:spLocks noChangeArrowheads="1"/>
            </p:cNvSpPr>
            <p:nvPr/>
          </p:nvSpPr>
          <p:spPr bwMode="auto">
            <a:xfrm>
              <a:off x="3006673" y="6025901"/>
              <a:ext cx="5663314" cy="83099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/>
                <a:t>Fig. 9</a:t>
              </a:r>
              <a:r>
                <a:rPr lang="en-US" sz="2400" dirty="0" smtClean="0"/>
                <a:t> </a:t>
              </a:r>
              <a:r>
                <a:rPr lang="en-US" sz="2400" dirty="0"/>
                <a:t>The </a:t>
              </a:r>
              <a:r>
                <a:rPr lang="en-US" sz="2400" dirty="0" smtClean="0"/>
                <a:t>set up of </a:t>
              </a:r>
              <a:r>
                <a:rPr lang="en-US" sz="2400" b="1" dirty="0" smtClean="0">
                  <a:solidFill>
                    <a:srgbClr val="0000CC"/>
                  </a:solidFill>
                </a:rPr>
                <a:t>second</a:t>
              </a:r>
              <a:r>
                <a:rPr lang="en-US" sz="2400" dirty="0" smtClean="0"/>
                <a:t> prototype  of inertial pump, DAR Sebele, Botswana</a:t>
              </a:r>
              <a:endParaRPr lang="en-US" sz="2400" dirty="0"/>
            </a:p>
          </p:txBody>
        </p:sp>
        <p:pic>
          <p:nvPicPr>
            <p:cNvPr id="13319" name="Picture 8" descr="DSCF002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11529" r="7185"/>
            <a:stretch/>
          </p:blipFill>
          <p:spPr bwMode="auto">
            <a:xfrm>
              <a:off x="216969" y="525463"/>
              <a:ext cx="3301145" cy="550227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967" y="0"/>
            <a:ext cx="8586061" cy="697424"/>
          </a:xfrm>
        </p:spPr>
        <p:txBody>
          <a:bodyPr/>
          <a:lstStyle/>
          <a:p>
            <a:pPr marL="0" indent="0" eaLnBrk="1" hangingPunct="1"/>
            <a:r>
              <a:rPr lang="en-US" sz="3200" b="1" dirty="0" smtClean="0"/>
              <a:t>Inertia Propulsion of Mobile Robots</a:t>
            </a:r>
            <a:endParaRPr lang="en-US" sz="32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706" y="759417"/>
            <a:ext cx="8392332" cy="5718875"/>
          </a:xfrm>
          <a:solidFill>
            <a:srgbClr val="FFCC99">
              <a:alpha val="50195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231775" indent="-231775" algn="just" eaLnBrk="1" hangingPunct="1">
              <a:lnSpc>
                <a:spcPct val="90000"/>
              </a:lnSpc>
              <a:buNone/>
            </a:pPr>
            <a:r>
              <a:rPr lang="en-US" sz="2800" dirty="0" smtClean="0"/>
              <a:t>Considering the problems encountered in most inertial drives </a:t>
            </a:r>
            <a:r>
              <a:rPr lang="en-US" sz="2800" dirty="0"/>
              <a:t>and the </a:t>
            </a:r>
            <a:r>
              <a:rPr lang="en-US" sz="2800" dirty="0" smtClean="0"/>
              <a:t>skills </a:t>
            </a:r>
            <a:r>
              <a:rPr lang="en-US" sz="2800" dirty="0"/>
              <a:t>obtained with inertial </a:t>
            </a:r>
            <a:r>
              <a:rPr lang="en-US" sz="2800" dirty="0" smtClean="0"/>
              <a:t>pumps</a:t>
            </a:r>
            <a:r>
              <a:rPr lang="en-US" sz="2800" dirty="0"/>
              <a:t>, </a:t>
            </a: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00CC"/>
                </a:solidFill>
              </a:rPr>
              <a:t>new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propulsion</a:t>
            </a:r>
            <a:r>
              <a:rPr lang="en-US" sz="2800" b="1" dirty="0" smtClean="0">
                <a:solidFill>
                  <a:srgbClr val="008000"/>
                </a:solidFill>
              </a:rPr>
              <a:t>, </a:t>
            </a:r>
            <a:r>
              <a:rPr lang="en-US" sz="2800" b="1" dirty="0" smtClean="0">
                <a:solidFill>
                  <a:srgbClr val="0000CC"/>
                </a:solidFill>
              </a:rPr>
              <a:t>system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using the modified </a:t>
            </a:r>
            <a:r>
              <a:rPr lang="en-US" sz="2800" b="1" dirty="0" smtClean="0">
                <a:solidFill>
                  <a:srgbClr val="0000CC"/>
                </a:solidFill>
              </a:rPr>
              <a:t>Dean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drive, </a:t>
            </a:r>
            <a:r>
              <a:rPr lang="en-US" sz="2800" dirty="0" smtClean="0"/>
              <a:t>was designed, built and successfully tested.</a:t>
            </a:r>
            <a:endParaRPr lang="en-US" sz="800" dirty="0" smtClean="0"/>
          </a:p>
          <a:p>
            <a:pPr marL="231775" indent="-231775"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Since the proposed </a:t>
            </a:r>
            <a:r>
              <a:rPr lang="en-US" sz="2800" b="1" dirty="0">
                <a:solidFill>
                  <a:srgbClr val="0000CC"/>
                </a:solidFill>
              </a:rPr>
              <a:t>i</a:t>
            </a:r>
            <a:r>
              <a:rPr lang="en-US" sz="2800" b="1" dirty="0" smtClean="0">
                <a:solidFill>
                  <a:srgbClr val="0000CC"/>
                </a:solidFill>
              </a:rPr>
              <a:t>nertial drive </a:t>
            </a:r>
            <a:r>
              <a:rPr lang="en-US" sz="2800" dirty="0" smtClean="0"/>
              <a:t>is a </a:t>
            </a:r>
            <a:r>
              <a:rPr lang="en-US" sz="2800" b="1" dirty="0" smtClean="0">
                <a:solidFill>
                  <a:srgbClr val="0000CC"/>
                </a:solidFill>
              </a:rPr>
              <a:t>novel </a:t>
            </a:r>
            <a:r>
              <a:rPr lang="en-US" sz="2800" dirty="0" smtClean="0"/>
              <a:t>system for propulsion a detailed design and principle of operation is provided.</a:t>
            </a:r>
            <a:endParaRPr lang="en-US" sz="800" dirty="0" smtClean="0"/>
          </a:p>
          <a:p>
            <a:pPr marL="231775" indent="-231775" algn="just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Fig. 10 </a:t>
            </a:r>
            <a:r>
              <a:rPr lang="en-US" sz="2800" dirty="0" smtClean="0"/>
              <a:t>illustrates the physical model of the drive: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1 – is the chasses</a:t>
            </a:r>
            <a:r>
              <a:rPr lang="en-US" sz="2800" dirty="0"/>
              <a:t> </a:t>
            </a:r>
            <a:r>
              <a:rPr lang="en-US" sz="2800" dirty="0" smtClean="0"/>
              <a:t>(outer frame)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2 – carrier (inner frame)</a:t>
            </a:r>
            <a:endParaRPr lang="en-US" sz="2800" dirty="0"/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3 – rotating eccentrically mounted masses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4 - the wheels with one-way-bearings.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63553" y="6198726"/>
            <a:ext cx="449451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3189" y="94600"/>
            <a:ext cx="6401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First Inertia Driven Prototype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9747" y="6259828"/>
            <a:ext cx="499567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5276" y="749695"/>
            <a:ext cx="8217605" cy="5966297"/>
            <a:chOff x="465276" y="749695"/>
            <a:chExt cx="8217605" cy="5966297"/>
          </a:xfrm>
        </p:grpSpPr>
        <p:grpSp>
          <p:nvGrpSpPr>
            <p:cNvPr id="14" name="Group 13"/>
            <p:cNvGrpSpPr/>
            <p:nvPr/>
          </p:nvGrpSpPr>
          <p:grpSpPr>
            <a:xfrm>
              <a:off x="465276" y="749695"/>
              <a:ext cx="8217605" cy="5966297"/>
              <a:chOff x="461445" y="749695"/>
              <a:chExt cx="8217605" cy="596629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61445" y="749695"/>
                <a:ext cx="8217605" cy="5966297"/>
                <a:chOff x="461445" y="749695"/>
                <a:chExt cx="8217605" cy="5966297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461445" y="749695"/>
                  <a:ext cx="8217605" cy="5966297"/>
                  <a:chOff x="461445" y="749695"/>
                  <a:chExt cx="8217605" cy="5966297"/>
                </a:xfrm>
              </p:grpSpPr>
              <p:sp>
                <p:nvSpPr>
                  <p:cNvPr id="6" name="Rectangle 5"/>
                  <p:cNvSpPr/>
                  <p:nvPr/>
                </p:nvSpPr>
                <p:spPr>
                  <a:xfrm>
                    <a:off x="461445" y="6254327"/>
                    <a:ext cx="8217605" cy="461665"/>
                  </a:xfrm>
                  <a:prstGeom prst="rect">
                    <a:avLst/>
                  </a:prstGeom>
                  <a:solidFill>
                    <a:srgbClr val="FFCC99">
                      <a:alpha val="65000"/>
                    </a:srgbClr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solidFill>
                          <a:srgbClr val="000000"/>
                        </a:solidFill>
                      </a:rPr>
                      <a:t>Fig. </a:t>
                    </a:r>
                    <a:r>
                      <a:rPr lang="en-US" sz="2400" b="1" dirty="0" smtClean="0">
                        <a:solidFill>
                          <a:srgbClr val="000000"/>
                        </a:solidFill>
                      </a:rPr>
                      <a:t>9  </a:t>
                    </a:r>
                    <a:r>
                      <a:rPr lang="en-US" sz="2400" dirty="0" smtClean="0">
                        <a:solidFill>
                          <a:srgbClr val="000000"/>
                        </a:solidFill>
                      </a:rPr>
                      <a:t>The conceptual </a:t>
                    </a:r>
                    <a:r>
                      <a:rPr lang="en-US" sz="2400" dirty="0">
                        <a:solidFill>
                          <a:srgbClr val="000000"/>
                        </a:solidFill>
                      </a:rPr>
                      <a:t>model of the </a:t>
                    </a:r>
                    <a:r>
                      <a:rPr lang="en-US" sz="2400" b="1" dirty="0" smtClean="0">
                        <a:solidFill>
                          <a:srgbClr val="000000"/>
                        </a:solidFill>
                      </a:rPr>
                      <a:t>I </a:t>
                    </a:r>
                    <a:r>
                      <a:rPr lang="en-US" sz="2400" b="1" baseline="30000" dirty="0" smtClean="0">
                        <a:solidFill>
                          <a:srgbClr val="000000"/>
                        </a:solidFill>
                      </a:rPr>
                      <a:t>st</a:t>
                    </a:r>
                    <a:r>
                      <a:rPr lang="en-US" sz="2400" dirty="0" smtClean="0">
                        <a:solidFill>
                          <a:srgbClr val="000000"/>
                        </a:solidFill>
                      </a:rPr>
                      <a:t> prototype Robot</a:t>
                    </a:r>
                    <a:endParaRPr lang="en-US" sz="2400" dirty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480447" y="749695"/>
                    <a:ext cx="8198603" cy="5498665"/>
                    <a:chOff x="480447" y="749695"/>
                    <a:chExt cx="8198603" cy="5498665"/>
                  </a:xfrm>
                </p:grpSpPr>
                <p:pic>
                  <p:nvPicPr>
                    <p:cNvPr id="5" name="Picture 2" descr="Description: DSCF004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7681" r="16127"/>
                    <a:stretch>
                      <a:fillRect/>
                    </a:stretch>
                  </p:blipFill>
                  <p:spPr bwMode="auto">
                    <a:xfrm>
                      <a:off x="480447" y="749695"/>
                      <a:ext cx="8198603" cy="5498665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pic>
                <p:cxnSp>
                  <p:nvCxnSpPr>
                    <p:cNvPr id="10" name="Straight Arrow Connector 9"/>
                    <p:cNvCxnSpPr/>
                    <p:nvPr/>
                  </p:nvCxnSpPr>
                  <p:spPr>
                    <a:xfrm flipH="1">
                      <a:off x="5827363" y="1378234"/>
                      <a:ext cx="788391" cy="74391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Straight Arrow Connector 10"/>
                    <p:cNvCxnSpPr/>
                    <p:nvPr/>
                  </p:nvCxnSpPr>
                  <p:spPr>
                    <a:xfrm flipH="1">
                      <a:off x="5844434" y="1378234"/>
                      <a:ext cx="771320" cy="148783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 flipH="1">
                      <a:off x="6832729" y="1348595"/>
                      <a:ext cx="552678" cy="119205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 flipV="1">
                      <a:off x="5844434" y="4752013"/>
                      <a:ext cx="563970" cy="92036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Arrow Connector 16"/>
                    <p:cNvCxnSpPr>
                      <a:stCxn id="40" idx="0"/>
                    </p:cNvCxnSpPr>
                    <p:nvPr/>
                  </p:nvCxnSpPr>
                  <p:spPr>
                    <a:xfrm flipV="1">
                      <a:off x="5059492" y="5107470"/>
                      <a:ext cx="339163" cy="553291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Arrow Connector 17"/>
                    <p:cNvCxnSpPr/>
                    <p:nvPr/>
                  </p:nvCxnSpPr>
                  <p:spPr>
                    <a:xfrm flipV="1">
                      <a:off x="7535448" y="5010058"/>
                      <a:ext cx="356293" cy="650703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Arrow Connector 25"/>
                    <p:cNvCxnSpPr/>
                    <p:nvPr/>
                  </p:nvCxnSpPr>
                  <p:spPr>
                    <a:xfrm flipV="1">
                      <a:off x="951082" y="4909057"/>
                      <a:ext cx="488276" cy="808701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Arrow Connector 26"/>
                    <p:cNvCxnSpPr/>
                    <p:nvPr/>
                  </p:nvCxnSpPr>
                  <p:spPr>
                    <a:xfrm flipV="1">
                      <a:off x="2309247" y="3716467"/>
                      <a:ext cx="1170201" cy="2001291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Arrow Connector 29"/>
                    <p:cNvCxnSpPr/>
                    <p:nvPr/>
                  </p:nvCxnSpPr>
                  <p:spPr>
                    <a:xfrm flipV="1">
                      <a:off x="4421175" y="4803273"/>
                      <a:ext cx="488276" cy="808701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" name="Right Arrow 34"/>
                    <p:cNvSpPr/>
                    <p:nvPr/>
                  </p:nvSpPr>
                  <p:spPr>
                    <a:xfrm>
                      <a:off x="7932497" y="2753058"/>
                      <a:ext cx="621947" cy="242316"/>
                    </a:xfrm>
                    <a:prstGeom prst="rightArrow">
                      <a:avLst/>
                    </a:prstGeom>
                    <a:solidFill>
                      <a:srgbClr val="3399FF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36" name="Circular Arrow 35"/>
                    <p:cNvSpPr/>
                    <p:nvPr/>
                  </p:nvSpPr>
                  <p:spPr>
                    <a:xfrm>
                      <a:off x="7385407" y="4326971"/>
                      <a:ext cx="978408" cy="978408"/>
                    </a:xfrm>
                    <a:prstGeom prst="circularArrow">
                      <a:avLst/>
                    </a:prstGeom>
                    <a:solidFill>
                      <a:srgbClr val="3399FF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7" name="Circular Arrow 36"/>
                    <p:cNvSpPr/>
                    <p:nvPr/>
                  </p:nvSpPr>
                  <p:spPr>
                    <a:xfrm>
                      <a:off x="4909451" y="4411825"/>
                      <a:ext cx="978408" cy="978408"/>
                    </a:xfrm>
                    <a:prstGeom prst="circularArrow">
                      <a:avLst/>
                    </a:prstGeom>
                    <a:solidFill>
                      <a:srgbClr val="3399FF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532647" y="1011529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4170073" y="5660761"/>
                      <a:ext cx="30008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4909451" y="5660761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7351139" y="5660761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7235366" y="980621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8063733" y="1011574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5677322" y="5660761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2159206" y="5672379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779561" y="5706140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50" name="Straight Arrow Connector 49"/>
                    <p:cNvCxnSpPr/>
                    <p:nvPr/>
                  </p:nvCxnSpPr>
                  <p:spPr>
                    <a:xfrm flipH="1">
                      <a:off x="7651221" y="1380951"/>
                      <a:ext cx="562553" cy="115969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" name="Left-Right Arrow 3"/>
                <p:cNvSpPr/>
                <p:nvPr/>
              </p:nvSpPr>
              <p:spPr>
                <a:xfrm>
                  <a:off x="5731282" y="2161401"/>
                  <a:ext cx="714753" cy="242316"/>
                </a:xfrm>
                <a:prstGeom prst="leftRightArrow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649818" y="978147"/>
                <a:ext cx="3339376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– outer frame (chassis)</a:t>
                </a:r>
              </a:p>
              <a:p>
                <a:r>
                  <a:rPr lang="en-US" b="1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– rotating eccentric masses</a:t>
                </a:r>
              </a:p>
              <a:p>
                <a:r>
                  <a:rPr lang="en-US" b="1" dirty="0" smtClean="0">
                    <a:solidFill>
                      <a:srgbClr val="000000"/>
                    </a:solidFill>
                  </a:rPr>
                  <a:t>3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– inner frame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b="1" dirty="0" smtClean="0">
                    <a:solidFill>
                      <a:srgbClr val="000000"/>
                    </a:solidFill>
                  </a:rPr>
                  <a:t>4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– one-way rotating </a:t>
                </a:r>
                <a:r>
                  <a:rPr lang="en-US" dirty="0">
                    <a:solidFill>
                      <a:srgbClr val="000000"/>
                    </a:solidFill>
                  </a:rPr>
                  <a:t>wheels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r>
                  <a:rPr lang="en-US" b="1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– a DC motor</a:t>
                </a:r>
              </a:p>
              <a:p>
                <a:r>
                  <a:rPr lang="en-US" b="1" dirty="0" smtClean="0">
                    <a:solidFill>
                      <a:srgbClr val="000000"/>
                    </a:solidFill>
                  </a:rPr>
                  <a:t>6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– springs suspension system</a:t>
                </a:r>
              </a:p>
              <a:p>
                <a:r>
                  <a:rPr lang="en-US" b="1" dirty="0" smtClean="0">
                    <a:solidFill>
                      <a:srgbClr val="000000"/>
                    </a:solidFill>
                  </a:rPr>
                  <a:t>7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– auxiliary springs</a:t>
                </a:r>
              </a:p>
              <a:p>
                <a:r>
                  <a:rPr lang="en-US" b="1" dirty="0" smtClean="0">
                    <a:solidFill>
                      <a:srgbClr val="000000"/>
                    </a:solidFill>
                  </a:rPr>
                  <a:t>8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– spring dynamometer</a:t>
                </a:r>
              </a:p>
              <a:p>
                <a:r>
                  <a:rPr lang="en-US" b="1" dirty="0" smtClean="0">
                    <a:solidFill>
                      <a:srgbClr val="000000"/>
                    </a:solidFill>
                  </a:rPr>
                  <a:t>9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– linear bearings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4" name="Straight Arrow Connector 33"/>
            <p:cNvCxnSpPr>
              <a:stCxn id="45" idx="0"/>
            </p:cNvCxnSpPr>
            <p:nvPr/>
          </p:nvCxnSpPr>
          <p:spPr>
            <a:xfrm flipV="1">
              <a:off x="3557820" y="3453649"/>
              <a:ext cx="1355462" cy="22251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407779" y="56787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8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35" y="64228"/>
            <a:ext cx="8229600" cy="1038386"/>
          </a:xfrm>
        </p:spPr>
        <p:txBody>
          <a:bodyPr/>
          <a:lstStyle/>
          <a:p>
            <a:r>
              <a:rPr lang="en-US" sz="3200" b="1" dirty="0" smtClean="0"/>
              <a:t>Physical Model of a Mobile Robot propelled by an Inertial Drive (BG)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91592" y="6245225"/>
            <a:ext cx="395207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97508" y="1102614"/>
            <a:ext cx="8264670" cy="5680245"/>
            <a:chOff x="707468" y="1102614"/>
            <a:chExt cx="8264670" cy="5680245"/>
          </a:xfrm>
        </p:grpSpPr>
        <p:grpSp>
          <p:nvGrpSpPr>
            <p:cNvPr id="6" name="Group 5"/>
            <p:cNvGrpSpPr/>
            <p:nvPr/>
          </p:nvGrpSpPr>
          <p:grpSpPr>
            <a:xfrm>
              <a:off x="707468" y="1102614"/>
              <a:ext cx="8264670" cy="5680245"/>
              <a:chOff x="232509" y="468429"/>
              <a:chExt cx="8739629" cy="631968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32509" y="468429"/>
                <a:ext cx="8739629" cy="6319689"/>
                <a:chOff x="361095" y="528538"/>
                <a:chExt cx="8739629" cy="6319689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61095" y="528538"/>
                  <a:ext cx="8739629" cy="6319689"/>
                  <a:chOff x="361095" y="528538"/>
                  <a:chExt cx="8739629" cy="6319689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61095" y="528538"/>
                    <a:ext cx="8739629" cy="6319689"/>
                    <a:chOff x="489268" y="528538"/>
                    <a:chExt cx="8739629" cy="6319689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489268" y="921715"/>
                      <a:ext cx="7357017" cy="5926512"/>
                      <a:chOff x="726451" y="764000"/>
                      <a:chExt cx="7357017" cy="5926512"/>
                    </a:xfrm>
                  </p:grpSpPr>
                  <p:pic>
                    <p:nvPicPr>
                      <p:cNvPr id="34" name="Picture 2" descr="DSCF0006 - corrected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886" y="764000"/>
                        <a:ext cx="5687322" cy="5412877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35" name="Rectangle 34"/>
                      <p:cNvSpPr/>
                      <p:nvPr/>
                    </p:nvSpPr>
                    <p:spPr>
                      <a:xfrm>
                        <a:off x="726451" y="6176876"/>
                        <a:ext cx="7357017" cy="51363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6350">
                        <a:solidFill>
                          <a:srgbClr val="FF0000"/>
                        </a:solidFill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2400" b="1" dirty="0"/>
                          <a:t>Fig. </a:t>
                        </a:r>
                        <a:r>
                          <a:rPr lang="en-US" sz="2400" b="1" dirty="0" smtClean="0"/>
                          <a:t>10</a:t>
                        </a:r>
                        <a:r>
                          <a:rPr lang="en-US" sz="2400" dirty="0" smtClean="0"/>
                          <a:t> Front view of the Second prototype Robot</a:t>
                        </a:r>
                        <a:endParaRPr lang="en-US" sz="2400" dirty="0"/>
                      </a:p>
                    </p:txBody>
                  </p:sp>
                </p:grpSp>
                <p:cxnSp>
                  <p:nvCxnSpPr>
                    <p:cNvPr id="18" name="Straight Arrow Connector 17"/>
                    <p:cNvCxnSpPr/>
                    <p:nvPr/>
                  </p:nvCxnSpPr>
                  <p:spPr>
                    <a:xfrm>
                      <a:off x="2006058" y="1209217"/>
                      <a:ext cx="135471" cy="165021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8"/>
                    <p:cNvCxnSpPr/>
                    <p:nvPr/>
                  </p:nvCxnSpPr>
                  <p:spPr>
                    <a:xfrm flipH="1">
                      <a:off x="4871043" y="2113286"/>
                      <a:ext cx="2578934" cy="103709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Arrow Connector 19"/>
                    <p:cNvCxnSpPr/>
                    <p:nvPr/>
                  </p:nvCxnSpPr>
                  <p:spPr>
                    <a:xfrm flipH="1">
                      <a:off x="4355025" y="3516182"/>
                      <a:ext cx="3118558" cy="96707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Arrow Connector 20"/>
                    <p:cNvCxnSpPr/>
                    <p:nvPr/>
                  </p:nvCxnSpPr>
                  <p:spPr>
                    <a:xfrm flipH="1">
                      <a:off x="5729666" y="2786237"/>
                      <a:ext cx="1743916" cy="69147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Arrow Connector 21"/>
                    <p:cNvCxnSpPr/>
                    <p:nvPr/>
                  </p:nvCxnSpPr>
                  <p:spPr>
                    <a:xfrm flipH="1">
                      <a:off x="6558468" y="1417085"/>
                      <a:ext cx="915114" cy="37069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7492524" y="4218511"/>
                      <a:ext cx="1551376" cy="44515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1" dirty="0" smtClean="0"/>
                        <a:t>1</a:t>
                      </a:r>
                      <a:r>
                        <a:rPr lang="en-US" sz="2000" dirty="0" smtClean="0"/>
                        <a:t> – chassis</a:t>
                      </a:r>
                      <a:endParaRPr lang="en-US" sz="2000" dirty="0"/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7544490" y="2538552"/>
                      <a:ext cx="1414073" cy="44515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/>
                        <a:t>2</a:t>
                      </a:r>
                      <a:r>
                        <a:rPr lang="en-US" sz="2000" dirty="0" smtClean="0"/>
                        <a:t> – carrier</a:t>
                      </a:r>
                      <a:endParaRPr lang="en-US" sz="2000" dirty="0"/>
                    </a:p>
                  </p:txBody>
                </p:sp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7542210" y="1862037"/>
                      <a:ext cx="1624268" cy="78757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/>
                        <a:t>3</a:t>
                      </a:r>
                      <a:r>
                        <a:rPr lang="en-US" sz="2000" dirty="0" smtClean="0"/>
                        <a:t> – rotating </a:t>
                      </a:r>
                    </a:p>
                    <a:p>
                      <a:r>
                        <a:rPr lang="en-US" sz="2000" dirty="0"/>
                        <a:t> </a:t>
                      </a:r>
                      <a:r>
                        <a:rPr lang="en-US" sz="2000" dirty="0" smtClean="0"/>
                        <a:t>     masses</a:t>
                      </a:r>
                      <a:endParaRPr lang="en-US" sz="2000" b="1" dirty="0"/>
                    </a:p>
                  </p:txBody>
                </p:sp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7542655" y="1105761"/>
                      <a:ext cx="1671731" cy="78757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 smtClean="0"/>
                        <a:t>4</a:t>
                      </a:r>
                      <a:r>
                        <a:rPr lang="en-US" sz="2000" dirty="0" smtClean="0"/>
                        <a:t> – one-way</a:t>
                      </a:r>
                    </a:p>
                    <a:p>
                      <a:r>
                        <a:rPr lang="en-US" sz="2000" dirty="0" smtClean="0"/>
                        <a:t>      bearing</a:t>
                      </a:r>
                      <a:endParaRPr lang="en-US" sz="2000" dirty="0"/>
                    </a:p>
                  </p:txBody>
                </p:sp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7542210" y="3258201"/>
                      <a:ext cx="1438214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/>
                        <a:t>6</a:t>
                      </a:r>
                      <a:r>
                        <a:rPr lang="en-US" sz="2000" dirty="0" smtClean="0"/>
                        <a:t> – spring</a:t>
                      </a:r>
                    </a:p>
                    <a:p>
                      <a:r>
                        <a:rPr lang="en-US" sz="2000" dirty="0" smtClean="0"/>
                        <a:t>      system</a:t>
                      </a:r>
                      <a:endParaRPr lang="en-US" sz="2000" dirty="0"/>
                    </a:p>
                  </p:txBody>
                </p:sp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1746459" y="876468"/>
                      <a:ext cx="32733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7521378" y="528538"/>
                      <a:ext cx="170751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/>
                        <a:t>5</a:t>
                      </a:r>
                      <a:r>
                        <a:rPr lang="en-US" sz="2000" dirty="0" smtClean="0"/>
                        <a:t> – DC motor</a:t>
                      </a:r>
                      <a:endParaRPr lang="en-US" sz="2000" dirty="0"/>
                    </a:p>
                  </p:txBody>
                </p:sp>
                <p:cxnSp>
                  <p:nvCxnSpPr>
                    <p:cNvPr id="30" name="Straight Arrow Connector 29"/>
                    <p:cNvCxnSpPr/>
                    <p:nvPr/>
                  </p:nvCxnSpPr>
                  <p:spPr>
                    <a:xfrm flipH="1">
                      <a:off x="5729666" y="764933"/>
                      <a:ext cx="1720312" cy="51164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Arrow Connector 30"/>
                    <p:cNvCxnSpPr/>
                    <p:nvPr/>
                  </p:nvCxnSpPr>
                  <p:spPr>
                    <a:xfrm>
                      <a:off x="1599645" y="3628153"/>
                      <a:ext cx="191863" cy="26390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1368242" y="3228043"/>
                      <a:ext cx="32733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p:txBody>
                </p:sp>
                <p:cxnSp>
                  <p:nvCxnSpPr>
                    <p:cNvPr id="33" name="Straight Arrow Connector 32"/>
                    <p:cNvCxnSpPr/>
                    <p:nvPr/>
                  </p:nvCxnSpPr>
                  <p:spPr>
                    <a:xfrm flipH="1">
                      <a:off x="5176435" y="4483257"/>
                      <a:ext cx="2297148" cy="66767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" name="Striped Right Arrow 11"/>
                  <p:cNvSpPr/>
                  <p:nvPr/>
                </p:nvSpPr>
                <p:spPr>
                  <a:xfrm rot="5400000">
                    <a:off x="3862993" y="5192189"/>
                    <a:ext cx="474855" cy="392350"/>
                  </a:xfrm>
                  <a:prstGeom prst="stripedRightArrow">
                    <a:avLst/>
                  </a:prstGeom>
                  <a:solidFill>
                    <a:srgbClr val="33CCF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" name="Down Arrow 12"/>
                  <p:cNvSpPr/>
                  <p:nvPr/>
                </p:nvSpPr>
                <p:spPr>
                  <a:xfrm>
                    <a:off x="1329177" y="4742787"/>
                    <a:ext cx="284589" cy="377173"/>
                  </a:xfrm>
                  <a:prstGeom prst="downArrow">
                    <a:avLst/>
                  </a:prstGeom>
                  <a:solidFill>
                    <a:srgbClr val="33CCF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Down Arrow 13"/>
                  <p:cNvSpPr/>
                  <p:nvPr/>
                </p:nvSpPr>
                <p:spPr>
                  <a:xfrm>
                    <a:off x="6054540" y="1903206"/>
                    <a:ext cx="284589" cy="377173"/>
                  </a:xfrm>
                  <a:prstGeom prst="downArrow">
                    <a:avLst/>
                  </a:prstGeom>
                  <a:solidFill>
                    <a:srgbClr val="33CCF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Down Arrow 14"/>
                  <p:cNvSpPr/>
                  <p:nvPr/>
                </p:nvSpPr>
                <p:spPr>
                  <a:xfrm>
                    <a:off x="6452439" y="4773763"/>
                    <a:ext cx="284589" cy="377173"/>
                  </a:xfrm>
                  <a:prstGeom prst="downArrow">
                    <a:avLst/>
                  </a:prstGeom>
                  <a:solidFill>
                    <a:srgbClr val="33CCF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" name="Down Arrow 15"/>
                  <p:cNvSpPr/>
                  <p:nvPr/>
                </p:nvSpPr>
                <p:spPr>
                  <a:xfrm>
                    <a:off x="1871061" y="1924699"/>
                    <a:ext cx="284589" cy="377173"/>
                  </a:xfrm>
                  <a:prstGeom prst="downArrow">
                    <a:avLst/>
                  </a:prstGeom>
                  <a:solidFill>
                    <a:srgbClr val="33CCF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" name="Up-Down Arrow 9"/>
                <p:cNvSpPr/>
                <p:nvPr/>
              </p:nvSpPr>
              <p:spPr>
                <a:xfrm>
                  <a:off x="4044191" y="2533127"/>
                  <a:ext cx="268772" cy="632994"/>
                </a:xfrm>
                <a:prstGeom prst="upDownArrow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8" name="Straight Arrow Connector 7"/>
              <p:cNvCxnSpPr/>
              <p:nvPr/>
            </p:nvCxnSpPr>
            <p:spPr>
              <a:xfrm flipH="1">
                <a:off x="3223647" y="2031683"/>
                <a:ext cx="3969572" cy="11131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 Box 2"/>
            <p:cNvSpPr txBox="1">
              <a:spLocks noChangeAspect="1" noChangeArrowheads="1"/>
            </p:cNvSpPr>
            <p:nvPr/>
          </p:nvSpPr>
          <p:spPr bwMode="auto">
            <a:xfrm>
              <a:off x="2820694" y="5699611"/>
              <a:ext cx="2877498" cy="45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b="1" dirty="0">
                  <a:solidFill>
                    <a:srgbClr val="000099"/>
                  </a:solidFill>
                  <a:effectLst/>
                  <a:latin typeface="Times New Roman"/>
                  <a:ea typeface="Calibri"/>
                  <a:cs typeface="Times New Roman"/>
                </a:rPr>
                <a:t>Direction of Motion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71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52" y="46494"/>
            <a:ext cx="8229600" cy="898902"/>
          </a:xfrm>
        </p:spPr>
        <p:txBody>
          <a:bodyPr/>
          <a:lstStyle/>
          <a:p>
            <a:r>
              <a:rPr lang="en-US" sz="3200" b="1" dirty="0" smtClean="0"/>
              <a:t>Mechanical Model of the Robot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" r="56738" b="6029"/>
          <a:stretch/>
        </p:blipFill>
        <p:spPr bwMode="auto">
          <a:xfrm>
            <a:off x="1564153" y="1090862"/>
            <a:ext cx="6014512" cy="48447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6" name="Text Box 192"/>
          <p:cNvSpPr txBox="1">
            <a:spLocks noChangeArrowheads="1"/>
          </p:cNvSpPr>
          <p:nvPr/>
        </p:nvSpPr>
        <p:spPr bwMode="auto">
          <a:xfrm>
            <a:off x="914397" y="5938953"/>
            <a:ext cx="7263111" cy="461665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Fig. </a:t>
            </a:r>
            <a:r>
              <a:rPr lang="en-US" sz="2400" b="1" dirty="0" smtClean="0"/>
              <a:t>11a </a:t>
            </a:r>
            <a:r>
              <a:rPr lang="en-US" sz="2400" b="1" i="1" dirty="0" smtClean="0"/>
              <a:t>3D</a:t>
            </a:r>
            <a:r>
              <a:rPr lang="en-US" sz="2400" i="1" dirty="0" smtClean="0"/>
              <a:t>-</a:t>
            </a:r>
            <a:r>
              <a:rPr lang="en-US" sz="2400" dirty="0" smtClean="0"/>
              <a:t>dynamic </a:t>
            </a:r>
            <a:r>
              <a:rPr lang="en-US" sz="2400" dirty="0"/>
              <a:t>model of </a:t>
            </a:r>
            <a:r>
              <a:rPr lang="en-US" sz="2400" dirty="0" smtClean="0"/>
              <a:t>a Robot propulsion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268165" y="2479729"/>
            <a:ext cx="3174232" cy="1817503"/>
            <a:chOff x="4268165" y="2479729"/>
            <a:chExt cx="3174232" cy="1817503"/>
          </a:xfrm>
        </p:grpSpPr>
        <p:sp>
          <p:nvSpPr>
            <p:cNvPr id="8" name="Right Arrow 7"/>
            <p:cNvSpPr/>
            <p:nvPr/>
          </p:nvSpPr>
          <p:spPr>
            <a:xfrm>
              <a:off x="6820450" y="4054916"/>
              <a:ext cx="621947" cy="242316"/>
            </a:xfrm>
            <a:prstGeom prst="rightArrow">
              <a:avLst/>
            </a:prstGeom>
            <a:solidFill>
              <a:srgbClr val="33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514956" y="2479729"/>
              <a:ext cx="0" cy="573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268165" y="2735451"/>
              <a:ext cx="555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6264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63471" y="37643"/>
            <a:ext cx="8632555" cy="7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b="1" dirty="0" smtClean="0"/>
              <a:t>The 3D-Model in the </a:t>
            </a:r>
            <a:r>
              <a:rPr lang="en-US" b="1" i="1" dirty="0" smtClean="0"/>
              <a:t>X-Z</a:t>
            </a:r>
            <a:r>
              <a:rPr lang="en-US" b="1" dirty="0" smtClean="0"/>
              <a:t>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300556"/>
            <a:ext cx="534692" cy="476250"/>
          </a:xfrm>
        </p:spPr>
        <p:txBody>
          <a:bodyPr/>
          <a:lstStyle/>
          <a:p>
            <a:pPr>
              <a:defRPr/>
            </a:pPr>
            <a:fld id="{B12A5220-28CD-4C88-A7D2-465D8A240E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60891" y="728421"/>
            <a:ext cx="7263112" cy="5853484"/>
            <a:chOff x="1121469" y="1131377"/>
            <a:chExt cx="6916558" cy="5453135"/>
          </a:xfrm>
        </p:grpSpPr>
        <p:grpSp>
          <p:nvGrpSpPr>
            <p:cNvPr id="8" name="Group 7"/>
            <p:cNvGrpSpPr/>
            <p:nvPr/>
          </p:nvGrpSpPr>
          <p:grpSpPr>
            <a:xfrm>
              <a:off x="1121469" y="1131377"/>
              <a:ext cx="6916558" cy="5453135"/>
              <a:chOff x="1029760" y="1007388"/>
              <a:chExt cx="7184342" cy="540694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029760" y="1007388"/>
                <a:ext cx="7184342" cy="5406943"/>
                <a:chOff x="1029760" y="1084878"/>
                <a:chExt cx="7184342" cy="5406943"/>
              </a:xfrm>
            </p:grpSpPr>
            <p:sp>
              <p:nvSpPr>
                <p:cNvPr id="17410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1029760" y="6065375"/>
                  <a:ext cx="7184341" cy="426446"/>
                </a:xfrm>
                <a:prstGeom prst="rect">
                  <a:avLst/>
                </a:prstGeom>
                <a:solidFill>
                  <a:srgbClr val="FFCC99">
                    <a:alpha val="59000"/>
                  </a:srgbClr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dirty="0"/>
                    <a:t>Fig. </a:t>
                  </a:r>
                  <a:r>
                    <a:rPr lang="en-US" sz="2400" b="1" dirty="0" smtClean="0"/>
                    <a:t>11b  </a:t>
                  </a:r>
                  <a:r>
                    <a:rPr lang="en-US" sz="2400" b="1" i="1" dirty="0" smtClean="0"/>
                    <a:t>3D</a:t>
                  </a:r>
                  <a:r>
                    <a:rPr lang="en-US" sz="2400" i="1" dirty="0" smtClean="0"/>
                    <a:t>-</a:t>
                  </a:r>
                  <a:r>
                    <a:rPr lang="en-US" sz="2400" dirty="0" smtClean="0"/>
                    <a:t>dynamic </a:t>
                  </a:r>
                  <a:r>
                    <a:rPr lang="en-US" sz="2400" dirty="0"/>
                    <a:t>model of </a:t>
                  </a:r>
                  <a:r>
                    <a:rPr lang="en-US" sz="2400" dirty="0" smtClean="0"/>
                    <a:t>a Robot propulsion</a:t>
                  </a:r>
                  <a:endParaRPr lang="en-US" sz="2400" dirty="0"/>
                </a:p>
              </p:txBody>
            </p:sp>
            <p:pic>
              <p:nvPicPr>
                <p:cNvPr id="512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9761" y="1084878"/>
                  <a:ext cx="7184341" cy="49807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</p:pic>
          </p:grpSp>
          <p:grpSp>
            <p:nvGrpSpPr>
              <p:cNvPr id="6" name="Group 5"/>
              <p:cNvGrpSpPr/>
              <p:nvPr/>
            </p:nvGrpSpPr>
            <p:grpSpPr>
              <a:xfrm>
                <a:off x="3115159" y="2119263"/>
                <a:ext cx="3181810" cy="2168078"/>
                <a:chOff x="3115159" y="2119263"/>
                <a:chExt cx="3181810" cy="2168078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3115159" y="3887231"/>
                  <a:ext cx="5068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 smtClean="0">
                      <a:solidFill>
                        <a:srgbClr val="0000CC"/>
                      </a:solidFill>
                    </a:rPr>
                    <a:t>m</a:t>
                  </a:r>
                  <a:r>
                    <a:rPr lang="en-US" sz="2000" b="1" i="1" baseline="-25000" dirty="0" smtClean="0">
                      <a:solidFill>
                        <a:srgbClr val="0000CC"/>
                      </a:solidFill>
                    </a:rPr>
                    <a:t>1</a:t>
                  </a:r>
                  <a:endParaRPr lang="en-US" sz="2000" b="1" i="1" baseline="-25000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622029" y="2708198"/>
                  <a:ext cx="5068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 smtClean="0">
                      <a:solidFill>
                        <a:srgbClr val="0000CC"/>
                      </a:solidFill>
                    </a:rPr>
                    <a:t>m</a:t>
                  </a:r>
                  <a:r>
                    <a:rPr lang="en-US" sz="2000" b="1" i="1" baseline="-25000" dirty="0" smtClean="0">
                      <a:solidFill>
                        <a:srgbClr val="0000CC"/>
                      </a:solidFill>
                    </a:rPr>
                    <a:t>2</a:t>
                  </a:r>
                  <a:endParaRPr lang="en-US" sz="2000" b="1" i="1" baseline="-25000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790099" y="2119263"/>
                  <a:ext cx="5068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 smtClean="0">
                      <a:solidFill>
                        <a:srgbClr val="0000CC"/>
                      </a:solidFill>
                    </a:rPr>
                    <a:t>m</a:t>
                  </a:r>
                  <a:r>
                    <a:rPr lang="en-US" sz="2000" b="1" i="1" baseline="-25000" dirty="0" smtClean="0">
                      <a:solidFill>
                        <a:srgbClr val="0000CC"/>
                      </a:solidFill>
                    </a:rPr>
                    <a:t>3</a:t>
                  </a:r>
                  <a:endParaRPr lang="en-US" sz="2000" b="1" i="1" baseline="-25000" dirty="0">
                    <a:solidFill>
                      <a:srgbClr val="0000CC"/>
                    </a:solidFill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187484" y="2836190"/>
              <a:ext cx="3151588" cy="1007024"/>
              <a:chOff x="3187484" y="2836190"/>
              <a:chExt cx="3151588" cy="100702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187484" y="3473882"/>
                <a:ext cx="3129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k</a:t>
                </a:r>
                <a:endParaRPr lang="en-US" b="1" i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13342" y="2836190"/>
                <a:ext cx="32573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b</a:t>
                </a:r>
                <a:endParaRPr lang="en-US" b="1" i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A5220-28CD-4C88-A7D2-465D8A240E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45" y="790415"/>
            <a:ext cx="7131865" cy="519034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</p:pic>
      <p:sp>
        <p:nvSpPr>
          <p:cNvPr id="7" name="Text Box 192"/>
          <p:cNvSpPr txBox="1">
            <a:spLocks noChangeArrowheads="1"/>
          </p:cNvSpPr>
          <p:nvPr/>
        </p:nvSpPr>
        <p:spPr bwMode="auto">
          <a:xfrm>
            <a:off x="232475" y="5987884"/>
            <a:ext cx="8601559" cy="523220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Fig. </a:t>
            </a:r>
            <a:r>
              <a:rPr lang="en-US" sz="2400" b="1" dirty="0" smtClean="0"/>
              <a:t>12 </a:t>
            </a:r>
            <a:r>
              <a:rPr lang="en-US" sz="2400" b="1" i="1" dirty="0" smtClean="0"/>
              <a:t>3D</a:t>
            </a:r>
            <a:r>
              <a:rPr lang="en-US" sz="2400" i="1" dirty="0" smtClean="0"/>
              <a:t>-</a:t>
            </a:r>
            <a:r>
              <a:rPr lang="en-US" sz="2400" dirty="0" smtClean="0"/>
              <a:t>dynamic </a:t>
            </a:r>
            <a:r>
              <a:rPr lang="en-US" sz="2400" dirty="0"/>
              <a:t>model of </a:t>
            </a:r>
            <a:r>
              <a:rPr lang="en-US" sz="2400" dirty="0" smtClean="0"/>
              <a:t>the Robot, top View in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x-y</a:t>
            </a:r>
            <a:r>
              <a:rPr lang="en-US" sz="2400" dirty="0" smtClean="0"/>
              <a:t> plane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61992"/>
            <a:ext cx="9144000" cy="72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/>
              <a:t>3D-Model in the </a:t>
            </a:r>
            <a:r>
              <a:rPr lang="en-US" b="1" i="1" kern="0" dirty="0" smtClean="0"/>
              <a:t>X-Y</a:t>
            </a:r>
            <a:r>
              <a:rPr lang="en-US" b="1" kern="0" dirty="0" smtClean="0"/>
              <a:t> </a:t>
            </a:r>
            <a:r>
              <a:rPr lang="en-US" b="1" kern="0" dirty="0"/>
              <a:t>P</a:t>
            </a:r>
            <a:r>
              <a:rPr lang="en-US" b="1" kern="0" dirty="0" smtClean="0"/>
              <a:t>lane</a:t>
            </a:r>
            <a:endParaRPr lang="en-US" b="1" kern="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371823" y="1465826"/>
            <a:ext cx="5095841" cy="3187907"/>
            <a:chOff x="1371823" y="1465826"/>
            <a:chExt cx="5095841" cy="318790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703376" y="1766813"/>
              <a:ext cx="0" cy="464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1371823" y="1465826"/>
              <a:ext cx="5095841" cy="3187907"/>
              <a:chOff x="1371823" y="1465826"/>
              <a:chExt cx="5095841" cy="318790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371823" y="1465826"/>
                <a:ext cx="5095841" cy="1625675"/>
                <a:chOff x="1735808" y="1699934"/>
                <a:chExt cx="5095841" cy="1625675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532500" y="2944676"/>
                  <a:ext cx="3299149" cy="380933"/>
                  <a:chOff x="3532500" y="2882684"/>
                  <a:chExt cx="3299149" cy="380933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6505919" y="2882684"/>
                    <a:ext cx="3257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1" dirty="0" smtClean="0"/>
                      <a:t>b</a:t>
                    </a:r>
                    <a:endParaRPr lang="en-US" b="1" i="1" dirty="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532500" y="2894285"/>
                    <a:ext cx="3129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1" dirty="0" smtClean="0"/>
                      <a:t>k</a:t>
                    </a:r>
                    <a:endParaRPr lang="en-US" b="1" i="1" dirty="0"/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1735808" y="1699934"/>
                  <a:ext cx="4331553" cy="1578853"/>
                  <a:chOff x="1735808" y="1699934"/>
                  <a:chExt cx="4331553" cy="1578853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1735810" y="3267513"/>
                    <a:ext cx="170915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oval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1735810" y="2701874"/>
                    <a:ext cx="219713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oval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1735808" y="2133604"/>
                    <a:ext cx="433155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oval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304187" y="2817122"/>
                    <a:ext cx="42351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sz="240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400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314466" y="2233395"/>
                    <a:ext cx="42351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sz="240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400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314466" y="1699934"/>
                    <a:ext cx="42351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sz="240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400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40" name="TextBox 39"/>
              <p:cNvSpPr txBox="1"/>
              <p:nvPr/>
            </p:nvSpPr>
            <p:spPr>
              <a:xfrm>
                <a:off x="3080979" y="4250205"/>
                <a:ext cx="487977" cy="403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00CC"/>
                    </a:solidFill>
                  </a:rPr>
                  <a:t>m</a:t>
                </a:r>
                <a:r>
                  <a:rPr lang="en-US" sz="2000" b="1" i="1" baseline="-25000" dirty="0" smtClean="0">
                    <a:solidFill>
                      <a:srgbClr val="0000CC"/>
                    </a:solidFill>
                  </a:rPr>
                  <a:t>1</a:t>
                </a:r>
                <a:endParaRPr lang="en-US" sz="2000" b="1" i="1" baseline="-250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742620" y="4048441"/>
                <a:ext cx="487977" cy="403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00CC"/>
                    </a:solidFill>
                  </a:rPr>
                  <a:t>m</a:t>
                </a:r>
                <a:r>
                  <a:rPr lang="en-US" sz="2000" b="1" i="1" baseline="-25000" dirty="0" smtClean="0">
                    <a:solidFill>
                      <a:srgbClr val="0000CC"/>
                    </a:solidFill>
                  </a:rPr>
                  <a:t>2</a:t>
                </a:r>
                <a:endParaRPr lang="en-US" sz="2000" b="1" i="1" baseline="-250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913087" y="2004493"/>
                <a:ext cx="487977" cy="403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00CC"/>
                    </a:solidFill>
                  </a:rPr>
                  <a:t>m</a:t>
                </a:r>
                <a:r>
                  <a:rPr lang="en-US" sz="2000" b="1" i="1" baseline="-25000" dirty="0" smtClean="0">
                    <a:solidFill>
                      <a:srgbClr val="0000CC"/>
                    </a:solidFill>
                  </a:rPr>
                  <a:t>3</a:t>
                </a:r>
                <a:endParaRPr lang="en-US" sz="2000" b="1" i="1" baseline="-250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913443" y="3815681"/>
                <a:ext cx="487977" cy="403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00CC"/>
                    </a:solidFill>
                  </a:rPr>
                  <a:t>m</a:t>
                </a:r>
                <a:r>
                  <a:rPr lang="en-US" sz="2000" b="1" i="1" baseline="-25000" dirty="0" smtClean="0">
                    <a:solidFill>
                      <a:srgbClr val="0000CC"/>
                    </a:solidFill>
                  </a:rPr>
                  <a:t>3</a:t>
                </a:r>
                <a:endParaRPr lang="en-US" sz="2000" b="1" i="1" baseline="-25000" dirty="0">
                  <a:solidFill>
                    <a:srgbClr val="0000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945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6474"/>
            <a:ext cx="8235950" cy="5902036"/>
          </a:xfrm>
          <a:solidFill>
            <a:srgbClr val="FFCC99">
              <a:alpha val="50195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en-US" b="1" dirty="0" smtClean="0"/>
              <a:t>      Parameters of the Dynamic </a:t>
            </a:r>
            <a:r>
              <a:rPr lang="en-US" b="1" dirty="0"/>
              <a:t>M</a:t>
            </a:r>
            <a:r>
              <a:rPr lang="en-US" b="1" dirty="0" smtClean="0"/>
              <a:t>odel: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en-US" sz="2800" b="1" i="1" dirty="0" smtClean="0"/>
              <a:t> 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- mass of the chassis</a:t>
            </a:r>
            <a:r>
              <a:rPr lang="en-US" dirty="0"/>
              <a:t> </a:t>
            </a:r>
            <a:r>
              <a:rPr lang="en-US" dirty="0" smtClean="0"/>
              <a:t>&amp; carrier 	[</a:t>
            </a:r>
            <a:r>
              <a:rPr lang="en-US" i="1" dirty="0" smtClean="0"/>
              <a:t>kg</a:t>
            </a:r>
            <a:r>
              <a:rPr lang="en-US" dirty="0" smtClean="0"/>
              <a:t>]</a:t>
            </a:r>
            <a:endParaRPr lang="en-US" i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- total mass of rotating masses, 	[</a:t>
            </a:r>
            <a:r>
              <a:rPr lang="en-US" i="1" dirty="0" smtClean="0"/>
              <a:t>kg</a:t>
            </a:r>
            <a:r>
              <a:rPr lang="en-US" dirty="0" smtClean="0"/>
              <a:t>]</a:t>
            </a:r>
            <a:endParaRPr lang="en-US" i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en-US" b="1" i="1" dirty="0" smtClean="0"/>
              <a:t>  </a:t>
            </a:r>
            <a:r>
              <a:rPr lang="el-GR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i="1" dirty="0" smtClean="0"/>
              <a:t>  </a:t>
            </a:r>
            <a:r>
              <a:rPr lang="en-US" dirty="0" smtClean="0"/>
              <a:t>- eccentricity of the rotating masses,	 [</a:t>
            </a:r>
            <a:r>
              <a:rPr lang="en-US" i="1" dirty="0" smtClean="0"/>
              <a:t>m</a:t>
            </a:r>
            <a:r>
              <a:rPr lang="en-US" dirty="0" smtClean="0"/>
              <a:t>]</a:t>
            </a:r>
            <a:endParaRPr lang="en-US" i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i="1" dirty="0" smtClean="0"/>
              <a:t> </a:t>
            </a:r>
            <a:r>
              <a:rPr lang="en-US" dirty="0" smtClean="0"/>
              <a:t>- rotating unbalance of the shaker, [</a:t>
            </a:r>
            <a:r>
              <a:rPr lang="en-US" i="1" dirty="0" smtClean="0"/>
              <a:t>kg.m</a:t>
            </a:r>
            <a:r>
              <a:rPr lang="en-US" dirty="0" smtClean="0"/>
              <a:t>]</a:t>
            </a:r>
            <a:endParaRPr lang="en-US" i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en-US" b="1" i="1" dirty="0" smtClean="0"/>
              <a:t> 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smtClean="0"/>
              <a:t>  </a:t>
            </a:r>
            <a:r>
              <a:rPr lang="en-US" dirty="0" smtClean="0"/>
              <a:t>- damping coefficient of springs,   [</a:t>
            </a:r>
            <a:r>
              <a:rPr lang="en-US" i="1" dirty="0" smtClean="0"/>
              <a:t>N.s/m</a:t>
            </a:r>
            <a:r>
              <a:rPr lang="en-US" dirty="0" smtClean="0"/>
              <a:t>]</a:t>
            </a:r>
            <a:endParaRPr lang="en-US" i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 smtClean="0"/>
              <a:t>   </a:t>
            </a:r>
            <a:r>
              <a:rPr lang="en-US" dirty="0" smtClean="0"/>
              <a:t>- resultant stiffness of the springs,   [</a:t>
            </a:r>
            <a:r>
              <a:rPr lang="en-US" i="1" dirty="0" smtClean="0"/>
              <a:t>N/m</a:t>
            </a:r>
            <a:r>
              <a:rPr lang="en-US" dirty="0" smtClean="0"/>
              <a:t>]</a:t>
            </a:r>
            <a:endParaRPr lang="en-US" i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en-US" b="1" i="1" dirty="0" smtClean="0"/>
              <a:t> </a:t>
            </a:r>
            <a:r>
              <a:rPr lang="el-GR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dirty="0" smtClean="0"/>
              <a:t>  </a:t>
            </a:r>
            <a:r>
              <a:rPr lang="en-US" dirty="0" smtClean="0"/>
              <a:t>- angular velocity of masses – 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,  [</a:t>
            </a:r>
            <a:r>
              <a:rPr lang="en-US" i="1" dirty="0" smtClean="0"/>
              <a:t>rad/s</a:t>
            </a:r>
            <a:r>
              <a:rPr lang="en-US" dirty="0" smtClean="0"/>
              <a:t>]</a:t>
            </a:r>
            <a:endParaRPr lang="en-US" i="1" dirty="0" smtClean="0"/>
          </a:p>
          <a:p>
            <a:pPr marL="914400" indent="-914400" algn="just" eaLnBrk="1" hangingPunct="1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1, 2, 3</a:t>
            </a:r>
            <a:r>
              <a:rPr lang="en-US" i="1" baseline="-25000" dirty="0"/>
              <a:t> </a:t>
            </a:r>
            <a:r>
              <a:rPr lang="en-US" dirty="0" smtClean="0"/>
              <a:t>-</a:t>
            </a:r>
            <a:r>
              <a:rPr lang="en-US" sz="800" baseline="-25000" dirty="0" smtClean="0"/>
              <a:t> </a:t>
            </a:r>
            <a:r>
              <a:rPr lang="en-US" dirty="0" smtClean="0"/>
              <a:t>displacement of the chassis, </a:t>
            </a:r>
            <a:r>
              <a:rPr lang="en-US" dirty="0"/>
              <a:t>carrier        </a:t>
            </a:r>
            <a:r>
              <a:rPr lang="en-US" dirty="0" smtClean="0"/>
              <a:t>and rotating masses, 			 [</a:t>
            </a:r>
            <a:r>
              <a:rPr lang="en-US" i="1" dirty="0" smtClean="0"/>
              <a:t>m</a:t>
            </a:r>
            <a:r>
              <a:rPr lang="en-US" dirty="0" smtClean="0"/>
              <a:t>]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en-US" b="1" i="1" dirty="0" smtClean="0"/>
              <a:t>  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 - time, 							  [</a:t>
            </a:r>
            <a:r>
              <a:rPr lang="en-US" i="1" dirty="0" smtClean="0"/>
              <a:t>s</a:t>
            </a:r>
            <a:r>
              <a:rPr lang="en-US" dirty="0" smtClean="0"/>
              <a:t>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16319" y="6245225"/>
            <a:ext cx="519193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653" y="0"/>
            <a:ext cx="6289964" cy="650929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1. Introduction &amp; Background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712922"/>
            <a:ext cx="8229600" cy="5765370"/>
          </a:xfrm>
          <a:solidFill>
            <a:srgbClr val="FFCC99">
              <a:alpha val="50195"/>
            </a:srgbClr>
          </a:solidFill>
          <a:ln>
            <a:solidFill>
              <a:srgbClr val="FF6600"/>
            </a:solidFill>
          </a:ln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sz="2800" dirty="0" smtClean="0"/>
              <a:t>For many decades’ researches and enthusiasts from all over the world made remarkable attempts to create devices that can defy the Newton’s Laws.</a:t>
            </a:r>
          </a:p>
          <a:p>
            <a:pPr marL="0" indent="0" algn="just" eaLnBrk="1" hangingPunct="1">
              <a:buNone/>
            </a:pPr>
            <a:r>
              <a:rPr lang="en-US" sz="2000" dirty="0" smtClean="0"/>
              <a:t> </a:t>
            </a:r>
          </a:p>
          <a:p>
            <a:pPr marL="0" indent="0" algn="just" eaLnBrk="1" hangingPunct="1">
              <a:buNone/>
            </a:pPr>
            <a:r>
              <a:rPr lang="en-US" sz="2800" dirty="0" smtClean="0"/>
              <a:t>The most famous of the mechanisms, called </a:t>
            </a:r>
            <a:r>
              <a:rPr lang="en-US" sz="2800" b="1" dirty="0" smtClean="0">
                <a:solidFill>
                  <a:srgbClr val="0000CC"/>
                </a:solidFill>
              </a:rPr>
              <a:t>Inercoids</a:t>
            </a:r>
            <a:r>
              <a:rPr lang="en-US" sz="2800" dirty="0" smtClean="0"/>
              <a:t> are invented by the following authors: </a:t>
            </a:r>
          </a:p>
          <a:p>
            <a:pPr algn="just" eaLnBrk="1" hangingPunct="1"/>
            <a:r>
              <a:rPr lang="en-US" sz="2800" dirty="0" smtClean="0"/>
              <a:t>Norman Dean (1959), </a:t>
            </a:r>
          </a:p>
          <a:p>
            <a:pPr algn="just" eaLnBrk="1" hangingPunct="1"/>
            <a:r>
              <a:rPr lang="en-US" sz="2800" dirty="0" smtClean="0"/>
              <a:t>Robert Cook (1980), USA, </a:t>
            </a:r>
          </a:p>
          <a:p>
            <a:pPr algn="just" eaLnBrk="1" hangingPunct="1"/>
            <a:r>
              <a:rPr lang="en-US" sz="2800" dirty="0" smtClean="0"/>
              <a:t>Roy Thornson 1990, Canada</a:t>
            </a:r>
          </a:p>
          <a:p>
            <a:pPr algn="just" eaLnBrk="1" hangingPunct="1"/>
            <a:r>
              <a:rPr lang="en-US" sz="2800" dirty="0" smtClean="0"/>
              <a:t>Vladimir Tolchin (1977), Russia</a:t>
            </a:r>
          </a:p>
          <a:p>
            <a:pPr algn="just" eaLnBrk="1" hangingPunct="1"/>
            <a:r>
              <a:rPr lang="en-US" sz="2800" dirty="0" smtClean="0"/>
              <a:t>Gennady Shipov (2006), Russia,</a:t>
            </a:r>
          </a:p>
          <a:p>
            <a:pPr algn="just" eaLnBrk="1" hangingPunct="1"/>
            <a:r>
              <a:rPr lang="en-US" sz="2800" dirty="0" smtClean="0"/>
              <a:t>Christopher Provatidis (2010), Greece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4328" y="6260722"/>
            <a:ext cx="534692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4" y="130112"/>
            <a:ext cx="5246377" cy="66039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76732" y="2661635"/>
            <a:ext cx="3208150" cy="1143000"/>
          </a:xfrm>
          <a:solidFill>
            <a:srgbClr val="FFCC99">
              <a:alpha val="58000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b="1" dirty="0" smtClean="0"/>
              <a:t>Fig. 13. </a:t>
            </a:r>
            <a:r>
              <a:rPr lang="en-US" sz="2400" dirty="0" smtClean="0"/>
              <a:t>Free-Body Diagram of the Robot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103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6461" y="790414"/>
            <a:ext cx="8400081" cy="5734372"/>
          </a:xfrm>
          <a:solidFill>
            <a:srgbClr val="FFCC99">
              <a:alpha val="50195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just" eaLnBrk="1" hangingPunct="1">
              <a:buFontTx/>
              <a:buNone/>
              <a:tabLst>
                <a:tab pos="0" algn="l"/>
              </a:tabLst>
            </a:pPr>
            <a:r>
              <a:rPr lang="en-US" sz="2800" b="1" i="1" dirty="0">
                <a:solidFill>
                  <a:srgbClr val="0000CC"/>
                </a:solidFill>
                <a:ea typeface="Times New Roman"/>
              </a:rPr>
              <a:t>R</a:t>
            </a:r>
            <a:r>
              <a:rPr lang="ru-RU" sz="2800" b="1" baseline="-25000" dirty="0">
                <a:solidFill>
                  <a:srgbClr val="0000CC"/>
                </a:solidFill>
                <a:ea typeface="Times New Roman"/>
              </a:rPr>
              <a:t>1</a:t>
            </a:r>
            <a:r>
              <a:rPr lang="en-US" sz="2800" dirty="0">
                <a:ea typeface="Times New Roman"/>
              </a:rPr>
              <a:t> </a:t>
            </a:r>
            <a:r>
              <a:rPr lang="ru-RU" sz="2800" dirty="0">
                <a:ea typeface="Times New Roman"/>
              </a:rPr>
              <a:t>= </a:t>
            </a:r>
            <a:r>
              <a:rPr lang="en-US" sz="2800" i="1" dirty="0">
                <a:ea typeface="Times New Roman"/>
              </a:rPr>
              <a:t>m</a:t>
            </a:r>
            <a:r>
              <a:rPr lang="ru-RU" sz="2800" baseline="-25000" dirty="0">
                <a:ea typeface="Times New Roman"/>
              </a:rPr>
              <a:t>3</a:t>
            </a:r>
            <a:r>
              <a:rPr lang="en-US" sz="2800" i="1" dirty="0">
                <a:ea typeface="Times New Roman"/>
              </a:rPr>
              <a:t>a</a:t>
            </a:r>
            <a:r>
              <a:rPr lang="ru-RU" sz="2800" baseline="-25000" dirty="0">
                <a:ea typeface="Times New Roman"/>
              </a:rPr>
              <a:t>3</a:t>
            </a:r>
            <a:r>
              <a:rPr lang="en-US" sz="2800" dirty="0">
                <a:ea typeface="Times New Roman"/>
              </a:rPr>
              <a:t> </a:t>
            </a:r>
            <a:r>
              <a:rPr lang="ru-RU" sz="2800" dirty="0">
                <a:ea typeface="Times New Roman"/>
              </a:rPr>
              <a:t>=</a:t>
            </a:r>
            <a:r>
              <a:rPr lang="en-US" sz="2800" dirty="0">
                <a:ea typeface="Times New Roman"/>
              </a:rPr>
              <a:t> </a:t>
            </a:r>
            <a:r>
              <a:rPr lang="en-US" sz="2800" i="1" dirty="0" smtClean="0">
                <a:ea typeface="Times New Roman"/>
              </a:rPr>
              <a:t>m</a:t>
            </a:r>
            <a:r>
              <a:rPr lang="bg-BG" sz="2800" baseline="-25000" dirty="0" smtClean="0">
                <a:ea typeface="Times New Roman"/>
              </a:rPr>
              <a:t>3</a:t>
            </a:r>
            <a:r>
              <a:rPr lang="ru-RU" sz="2800" dirty="0">
                <a:ea typeface="Times New Roman"/>
              </a:rPr>
              <a:t>(</a:t>
            </a:r>
            <a:r>
              <a:rPr lang="en-US" sz="2800" i="1" dirty="0">
                <a:ea typeface="Times New Roman"/>
              </a:rPr>
              <a:t>a</a:t>
            </a:r>
            <a:r>
              <a:rPr lang="bg-BG" sz="2800" baseline="-25000" dirty="0">
                <a:ea typeface="Times New Roman"/>
              </a:rPr>
              <a:t>2</a:t>
            </a:r>
            <a:r>
              <a:rPr lang="bg-BG" sz="2800" dirty="0">
                <a:ea typeface="Times New Roman"/>
              </a:rPr>
              <a:t> – </a:t>
            </a:r>
            <a:r>
              <a:rPr lang="bg-BG" sz="2800" i="1" dirty="0">
                <a:solidFill>
                  <a:srgbClr val="000000"/>
                </a:solidFill>
                <a:ea typeface="Times New Roman"/>
                <a:cs typeface="Times New Roman"/>
                <a:sym typeface="Symbol"/>
              </a:rPr>
              <a:t></a:t>
            </a:r>
            <a:r>
              <a:rPr lang="en-US" sz="2800" baseline="30000" dirty="0">
                <a:solidFill>
                  <a:srgbClr val="000000"/>
                </a:solidFill>
                <a:ea typeface="Times New Roman"/>
              </a:rPr>
              <a:t> </a:t>
            </a:r>
            <a:r>
              <a:rPr lang="bg-BG" sz="2800" baseline="30000" dirty="0">
                <a:ea typeface="Times New Roman"/>
              </a:rPr>
              <a:t>2</a:t>
            </a:r>
            <a:r>
              <a:rPr lang="bg-BG" sz="2800" i="1" dirty="0">
                <a:ea typeface="Times New Roman"/>
                <a:cs typeface="Times New Roman"/>
                <a:sym typeface="Symbol"/>
              </a:rPr>
              <a:t></a:t>
            </a:r>
            <a:r>
              <a:rPr lang="ru-RU" sz="2800" dirty="0" smtClean="0">
                <a:ea typeface="Times New Roman"/>
              </a:rPr>
              <a:t>).</a:t>
            </a:r>
            <a:r>
              <a:rPr lang="en-US" sz="2800" dirty="0" smtClean="0">
                <a:ea typeface="Times New Roman"/>
              </a:rPr>
              <a:t>				  (1)</a:t>
            </a:r>
          </a:p>
          <a:p>
            <a:pPr marL="0" indent="0" algn="just" eaLnBrk="1" hangingPunct="1">
              <a:buFontTx/>
              <a:buNone/>
              <a:tabLst>
                <a:tab pos="0" algn="l"/>
              </a:tabLst>
            </a:pPr>
            <a:r>
              <a:rPr lang="en-US" sz="2800" b="1" i="1" dirty="0">
                <a:solidFill>
                  <a:srgbClr val="0000CC"/>
                </a:solidFill>
                <a:ea typeface="Times New Roman"/>
              </a:rPr>
              <a:t>R</a:t>
            </a:r>
            <a:r>
              <a:rPr lang="en-US" sz="2800" b="1" baseline="-25000" dirty="0">
                <a:solidFill>
                  <a:srgbClr val="0000CC"/>
                </a:solidFill>
                <a:ea typeface="Times New Roman"/>
              </a:rPr>
              <a:t>2</a:t>
            </a:r>
            <a:r>
              <a:rPr lang="en-US" sz="2800" dirty="0">
                <a:ea typeface="Times New Roman"/>
              </a:rPr>
              <a:t> = </a:t>
            </a:r>
            <a:r>
              <a:rPr lang="en-US" sz="2800" i="1" dirty="0" smtClean="0">
                <a:ea typeface="Times New Roman"/>
              </a:rPr>
              <a:t>m</a:t>
            </a:r>
            <a:r>
              <a:rPr lang="en-US" sz="2800" baseline="-25000" dirty="0" smtClean="0">
                <a:ea typeface="Times New Roman"/>
              </a:rPr>
              <a:t>3</a:t>
            </a:r>
            <a:r>
              <a:rPr lang="en-US" sz="2800" i="1" dirty="0" smtClean="0">
                <a:ea typeface="Times New Roman"/>
              </a:rPr>
              <a:t>g							  </a:t>
            </a:r>
            <a:r>
              <a:rPr lang="en-US" sz="2800" dirty="0" smtClean="0">
                <a:ea typeface="Times New Roman"/>
              </a:rPr>
              <a:t>(2)</a:t>
            </a:r>
          </a:p>
          <a:p>
            <a:pPr marL="0" indent="0" algn="just" eaLnBrk="1" hangingPunct="1">
              <a:buFontTx/>
              <a:buNone/>
              <a:tabLst>
                <a:tab pos="0" algn="l"/>
              </a:tabLst>
            </a:pPr>
            <a:r>
              <a:rPr lang="en-US" sz="2800" b="1" i="1" dirty="0" smtClean="0">
                <a:solidFill>
                  <a:srgbClr val="0000CC"/>
                </a:solidFill>
                <a:ea typeface="Times New Roman"/>
              </a:rPr>
              <a:t>R</a:t>
            </a:r>
            <a:r>
              <a:rPr lang="en-US" sz="2800" b="1" baseline="-25000" dirty="0" smtClean="0">
                <a:solidFill>
                  <a:srgbClr val="0000CC"/>
                </a:solidFill>
                <a:ea typeface="Times New Roman"/>
              </a:rPr>
              <a:t>3</a:t>
            </a:r>
            <a:r>
              <a:rPr lang="en-US" sz="2800" dirty="0">
                <a:ea typeface="Times New Roman"/>
              </a:rPr>
              <a:t> =</a:t>
            </a:r>
            <a:r>
              <a:rPr lang="bg-BG" sz="2800" dirty="0">
                <a:ea typeface="Times New Roman"/>
              </a:rPr>
              <a:t> </a:t>
            </a:r>
            <a:r>
              <a:rPr lang="en-US" sz="2800" dirty="0">
                <a:ea typeface="Times New Roman"/>
              </a:rPr>
              <a:t>(</a:t>
            </a:r>
            <a:r>
              <a:rPr lang="en-US" sz="2800" i="1" dirty="0">
                <a:ea typeface="Times New Roman"/>
              </a:rPr>
              <a:t>m</a:t>
            </a:r>
            <a:r>
              <a:rPr lang="en-GB" sz="2800" baseline="-25000" dirty="0">
                <a:ea typeface="Times New Roman"/>
              </a:rPr>
              <a:t>2</a:t>
            </a:r>
            <a:r>
              <a:rPr lang="en-US" sz="2800" baseline="-25000" dirty="0">
                <a:ea typeface="Times New Roman"/>
              </a:rPr>
              <a:t> </a:t>
            </a:r>
            <a:r>
              <a:rPr lang="en-US" sz="2800" dirty="0">
                <a:ea typeface="Times New Roman"/>
              </a:rPr>
              <a:t>+</a:t>
            </a:r>
            <a:r>
              <a:rPr lang="en-US" sz="2800" baseline="-25000" dirty="0">
                <a:ea typeface="Times New Roman"/>
              </a:rPr>
              <a:t> </a:t>
            </a:r>
            <a:r>
              <a:rPr lang="en-US" sz="2800" i="1" dirty="0" smtClean="0">
                <a:ea typeface="Times New Roman"/>
              </a:rPr>
              <a:t>m</a:t>
            </a:r>
            <a:r>
              <a:rPr lang="en-US" sz="2800" baseline="-25000" dirty="0" smtClean="0">
                <a:ea typeface="Times New Roman"/>
              </a:rPr>
              <a:t>3</a:t>
            </a:r>
            <a:r>
              <a:rPr lang="en-US" sz="2800" dirty="0" smtClean="0">
                <a:ea typeface="Times New Roman"/>
              </a:rPr>
              <a:t>)</a:t>
            </a:r>
            <a:r>
              <a:rPr lang="en-US" sz="2800" i="1" dirty="0" smtClean="0">
                <a:ea typeface="Times New Roman"/>
              </a:rPr>
              <a:t>g						  </a:t>
            </a:r>
            <a:r>
              <a:rPr lang="en-US" sz="2800" dirty="0" smtClean="0">
                <a:ea typeface="Times New Roman"/>
              </a:rPr>
              <a:t>(3)</a:t>
            </a:r>
          </a:p>
          <a:p>
            <a:pPr marL="0" indent="0" algn="just" eaLnBrk="1" hangingPunct="1">
              <a:buFontTx/>
              <a:buNone/>
              <a:tabLst>
                <a:tab pos="0" algn="l"/>
              </a:tabLst>
            </a:pPr>
            <a:r>
              <a:rPr lang="en-US" sz="2800" b="1" i="1" dirty="0">
                <a:solidFill>
                  <a:srgbClr val="0000CC"/>
                </a:solidFill>
                <a:ea typeface="Times New Roman"/>
              </a:rPr>
              <a:t>P</a:t>
            </a:r>
            <a:r>
              <a:rPr lang="bg-BG" sz="2800" b="1" baseline="-25000" dirty="0">
                <a:solidFill>
                  <a:srgbClr val="0000CC"/>
                </a:solidFill>
                <a:ea typeface="Times New Roman"/>
              </a:rPr>
              <a:t>1</a:t>
            </a:r>
            <a:r>
              <a:rPr lang="en-US" sz="2800" dirty="0">
                <a:solidFill>
                  <a:srgbClr val="339933"/>
                </a:solidFill>
                <a:ea typeface="Times New Roman"/>
              </a:rPr>
              <a:t> </a:t>
            </a:r>
            <a:r>
              <a:rPr lang="bg-BG" sz="2800" dirty="0">
                <a:ea typeface="Times New Roman"/>
              </a:rPr>
              <a:t>=</a:t>
            </a:r>
            <a:r>
              <a:rPr lang="en-US" sz="2800" dirty="0">
                <a:ea typeface="Times New Roman"/>
              </a:rPr>
              <a:t> </a:t>
            </a:r>
            <a:r>
              <a:rPr lang="bg-BG" sz="2800" dirty="0">
                <a:ea typeface="Times New Roman"/>
              </a:rPr>
              <a:t>(3/2)</a:t>
            </a:r>
            <a:r>
              <a:rPr lang="en-US" sz="2800" i="1" dirty="0">
                <a:ea typeface="Times New Roman"/>
              </a:rPr>
              <a:t>m</a:t>
            </a:r>
            <a:r>
              <a:rPr lang="bg-BG" sz="2800" baseline="-25000" dirty="0">
                <a:ea typeface="Times New Roman"/>
              </a:rPr>
              <a:t>4</a:t>
            </a:r>
            <a:r>
              <a:rPr lang="en-US" sz="2800" i="1" dirty="0">
                <a:ea typeface="Times New Roman"/>
              </a:rPr>
              <a:t>a</a:t>
            </a:r>
            <a:r>
              <a:rPr lang="bg-BG" sz="2800" baseline="-25000" dirty="0" smtClean="0">
                <a:ea typeface="Times New Roman"/>
              </a:rPr>
              <a:t>1</a:t>
            </a:r>
            <a:r>
              <a:rPr lang="en-US" sz="2800" dirty="0" smtClean="0">
                <a:ea typeface="Times New Roman"/>
              </a:rPr>
              <a:t>						  (4)</a:t>
            </a:r>
            <a:endParaRPr lang="en-US" sz="2800" baseline="-25000" dirty="0" smtClean="0">
              <a:ea typeface="Times New Roman"/>
            </a:endParaRPr>
          </a:p>
          <a:p>
            <a:pPr marL="0" indent="0" algn="just" eaLnBrk="1" hangingPunct="1">
              <a:buFontTx/>
              <a:buNone/>
              <a:tabLst>
                <a:tab pos="0" algn="l"/>
              </a:tabLst>
            </a:pPr>
            <a:r>
              <a:rPr lang="en-US" sz="2800" b="1" i="1" dirty="0" smtClean="0">
                <a:solidFill>
                  <a:srgbClr val="0000CC"/>
                </a:solidFill>
                <a:ea typeface="Times New Roman"/>
                <a:cs typeface="Times New Roman"/>
              </a:rPr>
              <a:t>P</a:t>
            </a:r>
            <a:r>
              <a:rPr lang="en-US" sz="2800" b="1" i="1" baseline="-25000" dirty="0" smtClean="0">
                <a:solidFill>
                  <a:srgbClr val="0000CC"/>
                </a:solidFill>
                <a:ea typeface="Times New Roman"/>
                <a:cs typeface="Times New Roman"/>
              </a:rPr>
              <a:t>2</a:t>
            </a:r>
            <a:r>
              <a:rPr lang="en-US" sz="2800" b="1" i="1" dirty="0" smtClean="0">
                <a:ea typeface="Times New Roman"/>
                <a:cs typeface="Times New Roman"/>
              </a:rPr>
              <a:t> </a:t>
            </a:r>
            <a:r>
              <a:rPr lang="en-US" sz="2800" dirty="0" smtClean="0">
                <a:ea typeface="Times New Roman"/>
                <a:cs typeface="Times New Roman"/>
              </a:rPr>
              <a:t>={–[</a:t>
            </a:r>
            <a:r>
              <a:rPr lang="en-US" sz="2800" i="1" dirty="0">
                <a:ea typeface="Times New Roman"/>
                <a:cs typeface="Times New Roman"/>
              </a:rPr>
              <a:t>k</a:t>
            </a:r>
            <a:r>
              <a:rPr lang="en-US" sz="2800" dirty="0" smtClean="0">
                <a:ea typeface="Times New Roman"/>
                <a:cs typeface="Times New Roman"/>
              </a:rPr>
              <a:t>(</a:t>
            </a:r>
            <a:r>
              <a:rPr lang="en-US" sz="2800" i="1" dirty="0" smtClean="0">
                <a:ea typeface="Times New Roman"/>
                <a:cs typeface="Times New Roman"/>
              </a:rPr>
              <a:t>x</a:t>
            </a:r>
            <a:r>
              <a:rPr lang="en-US" sz="2800" baseline="-25000" dirty="0" smtClean="0">
                <a:ea typeface="Times New Roman"/>
                <a:cs typeface="Times New Roman"/>
              </a:rPr>
              <a:t>2</a:t>
            </a:r>
            <a:r>
              <a:rPr lang="en-US" sz="2800" dirty="0" smtClean="0">
                <a:ea typeface="Times New Roman"/>
                <a:cs typeface="Times New Roman"/>
              </a:rPr>
              <a:t>–</a:t>
            </a:r>
            <a:r>
              <a:rPr lang="en-US" sz="2800" i="1" dirty="0" smtClean="0">
                <a:ea typeface="Times New Roman"/>
                <a:cs typeface="Times New Roman"/>
              </a:rPr>
              <a:t>x</a:t>
            </a:r>
            <a:r>
              <a:rPr lang="en-US" sz="2800" baseline="-25000" dirty="0" smtClean="0">
                <a:ea typeface="Times New Roman"/>
                <a:cs typeface="Times New Roman"/>
              </a:rPr>
              <a:t>1</a:t>
            </a:r>
            <a:r>
              <a:rPr lang="en-US" sz="2800" dirty="0" smtClean="0">
                <a:ea typeface="Times New Roman"/>
                <a:cs typeface="Times New Roman"/>
              </a:rPr>
              <a:t>–</a:t>
            </a:r>
            <a:r>
              <a:rPr lang="en-US" sz="2800" i="1" dirty="0" smtClean="0">
                <a:ea typeface="Times New Roman"/>
                <a:cs typeface="Times New Roman"/>
              </a:rPr>
              <a:t>l</a:t>
            </a:r>
            <a:r>
              <a:rPr lang="en-US" sz="2800" baseline="-25000" dirty="0" smtClean="0">
                <a:ea typeface="Times New Roman"/>
                <a:cs typeface="Times New Roman"/>
              </a:rPr>
              <a:t>0</a:t>
            </a:r>
            <a:r>
              <a:rPr lang="en-US" sz="2800" dirty="0" smtClean="0">
                <a:ea typeface="Times New Roman"/>
                <a:cs typeface="Times New Roman"/>
              </a:rPr>
              <a:t>)+</a:t>
            </a:r>
            <a:r>
              <a:rPr lang="en-US" sz="2800" i="1" dirty="0" smtClean="0">
                <a:ea typeface="Times New Roman"/>
                <a:cs typeface="Times New Roman"/>
              </a:rPr>
              <a:t>b</a:t>
            </a:r>
            <a:r>
              <a:rPr lang="en-US" sz="2800" dirty="0" smtClean="0">
                <a:ea typeface="Times New Roman"/>
                <a:cs typeface="Times New Roman"/>
              </a:rPr>
              <a:t>|</a:t>
            </a:r>
            <a:r>
              <a:rPr lang="en-US" sz="2800" i="1" dirty="0" smtClean="0">
                <a:ea typeface="Times New Roman"/>
                <a:cs typeface="Times New Roman"/>
              </a:rPr>
              <a:t>V</a:t>
            </a:r>
            <a:r>
              <a:rPr lang="en-US" sz="2800" baseline="-25000" dirty="0" smtClean="0">
                <a:ea typeface="Times New Roman"/>
                <a:cs typeface="Times New Roman"/>
              </a:rPr>
              <a:t>2</a:t>
            </a:r>
            <a:r>
              <a:rPr lang="en-US" sz="2800" dirty="0" smtClean="0">
                <a:ea typeface="Times New Roman"/>
                <a:cs typeface="Times New Roman"/>
              </a:rPr>
              <a:t>– </a:t>
            </a:r>
            <a:r>
              <a:rPr lang="en-US" sz="2800" i="1" dirty="0" smtClean="0">
                <a:ea typeface="Times New Roman"/>
                <a:cs typeface="Times New Roman"/>
              </a:rPr>
              <a:t>V</a:t>
            </a:r>
            <a:r>
              <a:rPr lang="en-US" sz="2800" baseline="-25000" dirty="0" smtClean="0">
                <a:ea typeface="Times New Roman"/>
                <a:cs typeface="Times New Roman"/>
              </a:rPr>
              <a:t>1</a:t>
            </a:r>
            <a:r>
              <a:rPr lang="en-US" sz="2800" dirty="0" smtClean="0">
                <a:ea typeface="Times New Roman"/>
                <a:cs typeface="Times New Roman"/>
              </a:rPr>
              <a:t>|</a:t>
            </a:r>
            <a:r>
              <a:rPr lang="en-US" sz="2800" dirty="0" smtClean="0">
                <a:ea typeface="Times New Roman"/>
                <a:cs typeface="Times New Roman"/>
                <a:sym typeface="Symbol"/>
              </a:rPr>
              <a:t></a:t>
            </a:r>
            <a:r>
              <a:rPr lang="en-US" sz="2800" dirty="0" smtClean="0">
                <a:ea typeface="Times New Roman"/>
                <a:cs typeface="Times New Roman"/>
              </a:rPr>
              <a:t>] </a:t>
            </a:r>
            <a:r>
              <a:rPr lang="en-US" sz="2800" i="1" dirty="0" smtClean="0">
                <a:ea typeface="Times New Roman"/>
                <a:cs typeface="Times New Roman"/>
              </a:rPr>
              <a:t>h</a:t>
            </a:r>
            <a:r>
              <a:rPr lang="bg-BG" sz="2800" baseline="-25000" dirty="0" smtClean="0">
                <a:ea typeface="Times New Roman"/>
                <a:cs typeface="Times New Roman"/>
              </a:rPr>
              <a:t>4</a:t>
            </a:r>
            <a:r>
              <a:rPr lang="en-US" sz="2800" dirty="0" smtClean="0">
                <a:ea typeface="Times New Roman"/>
                <a:cs typeface="Times New Roman"/>
              </a:rPr>
              <a:t>+(</a:t>
            </a:r>
            <a:r>
              <a:rPr lang="en-US" sz="2800" i="1" dirty="0" smtClean="0">
                <a:ea typeface="Times New Roman"/>
                <a:cs typeface="Times New Roman"/>
              </a:rPr>
              <a:t>m</a:t>
            </a:r>
            <a:r>
              <a:rPr lang="en-GB" sz="2800" baseline="-25000" dirty="0" smtClean="0">
                <a:ea typeface="Times New Roman"/>
                <a:cs typeface="Times New Roman"/>
              </a:rPr>
              <a:t>2</a:t>
            </a:r>
            <a:r>
              <a:rPr lang="en-US" sz="2800" dirty="0" smtClean="0">
                <a:ea typeface="Times New Roman"/>
                <a:cs typeface="Times New Roman"/>
              </a:rPr>
              <a:t> + </a:t>
            </a:r>
            <a:r>
              <a:rPr lang="en-US" sz="2800" i="1" dirty="0" smtClean="0">
                <a:ea typeface="Times New Roman"/>
                <a:cs typeface="Times New Roman"/>
              </a:rPr>
              <a:t>m</a:t>
            </a:r>
            <a:r>
              <a:rPr lang="en-US" sz="2800" baseline="-25000" dirty="0" smtClean="0">
                <a:ea typeface="Times New Roman"/>
                <a:cs typeface="Times New Roman"/>
              </a:rPr>
              <a:t>3</a:t>
            </a:r>
            <a:r>
              <a:rPr lang="en-US" sz="2800" dirty="0" smtClean="0">
                <a:ea typeface="Times New Roman"/>
                <a:cs typeface="Times New Roman"/>
              </a:rPr>
              <a:t>)</a:t>
            </a:r>
            <a:r>
              <a:rPr lang="en-US" sz="2800" i="1" dirty="0" smtClean="0">
                <a:ea typeface="Times New Roman"/>
                <a:cs typeface="Times New Roman"/>
              </a:rPr>
              <a:t>g </a:t>
            </a:r>
            <a:r>
              <a:rPr lang="en-US" sz="2800" dirty="0" smtClean="0">
                <a:ea typeface="Times New Roman"/>
                <a:cs typeface="Times New Roman"/>
              </a:rPr>
              <a:t>(</a:t>
            </a:r>
            <a:r>
              <a:rPr lang="en-US" sz="2800" i="1" dirty="0" smtClean="0">
                <a:ea typeface="Times New Roman"/>
                <a:cs typeface="Times New Roman"/>
              </a:rPr>
              <a:t>d</a:t>
            </a:r>
            <a:r>
              <a:rPr lang="en-US" sz="2800" baseline="-25000" dirty="0" smtClean="0">
                <a:ea typeface="Times New Roman"/>
                <a:cs typeface="Times New Roman"/>
              </a:rPr>
              <a:t>1</a:t>
            </a:r>
            <a:r>
              <a:rPr lang="en-US" sz="2800" dirty="0" smtClean="0">
                <a:ea typeface="Times New Roman"/>
                <a:cs typeface="Times New Roman"/>
              </a:rPr>
              <a:t> – </a:t>
            </a:r>
            <a:r>
              <a:rPr lang="en-US" sz="2800" i="1" dirty="0" smtClean="0">
                <a:ea typeface="Times New Roman"/>
                <a:cs typeface="Times New Roman"/>
              </a:rPr>
              <a:t>d</a:t>
            </a:r>
            <a:r>
              <a:rPr lang="en-US" sz="2800" baseline="-25000" dirty="0" smtClean="0">
                <a:ea typeface="Times New Roman"/>
                <a:cs typeface="Times New Roman"/>
              </a:rPr>
              <a:t>3</a:t>
            </a:r>
            <a:r>
              <a:rPr lang="en-US" sz="2800" dirty="0" smtClean="0">
                <a:ea typeface="Times New Roman"/>
                <a:cs typeface="Times New Roman"/>
              </a:rPr>
              <a:t>) +</a:t>
            </a:r>
            <a:r>
              <a:rPr lang="pl-PL" sz="2800" dirty="0" smtClean="0">
                <a:ea typeface="Times New Roman"/>
                <a:cs typeface="Times New Roman"/>
              </a:rPr>
              <a:t> </a:t>
            </a:r>
            <a:r>
              <a:rPr lang="pl-PL" sz="2800" i="1" dirty="0" smtClean="0">
                <a:ea typeface="Times New Roman"/>
                <a:cs typeface="Times New Roman"/>
              </a:rPr>
              <a:t>m</a:t>
            </a:r>
            <a:r>
              <a:rPr lang="pl-PL" sz="2800" baseline="-25000" dirty="0" smtClean="0">
                <a:ea typeface="Times New Roman"/>
                <a:cs typeface="Times New Roman"/>
              </a:rPr>
              <a:t>1</a:t>
            </a:r>
            <a:r>
              <a:rPr lang="pl-PL" sz="2800" i="1" dirty="0" smtClean="0">
                <a:ea typeface="Times New Roman"/>
                <a:cs typeface="Times New Roman"/>
              </a:rPr>
              <a:t>g</a:t>
            </a:r>
            <a:r>
              <a:rPr lang="pl-PL" sz="2800" dirty="0" smtClean="0">
                <a:ea typeface="Times New Roman"/>
                <a:cs typeface="Times New Roman"/>
              </a:rPr>
              <a:t>(</a:t>
            </a:r>
            <a:r>
              <a:rPr lang="pl-PL" sz="2800" i="1" dirty="0" smtClean="0">
                <a:ea typeface="Times New Roman"/>
                <a:cs typeface="Times New Roman"/>
              </a:rPr>
              <a:t>d</a:t>
            </a:r>
            <a:r>
              <a:rPr lang="pl-PL" sz="2800" baseline="-25000" dirty="0" smtClean="0">
                <a:ea typeface="Times New Roman"/>
                <a:cs typeface="Times New Roman"/>
              </a:rPr>
              <a:t>1</a:t>
            </a:r>
            <a:r>
              <a:rPr lang="pl-PL" sz="2800" dirty="0" smtClean="0">
                <a:ea typeface="Times New Roman"/>
                <a:cs typeface="Times New Roman"/>
              </a:rPr>
              <a:t> – </a:t>
            </a:r>
            <a:r>
              <a:rPr lang="pl-PL" sz="2800" i="1" dirty="0" smtClean="0">
                <a:ea typeface="Times New Roman"/>
                <a:cs typeface="Times New Roman"/>
              </a:rPr>
              <a:t>d</a:t>
            </a:r>
            <a:r>
              <a:rPr lang="pl-PL" sz="2800" baseline="-25000" dirty="0" smtClean="0">
                <a:ea typeface="Times New Roman"/>
                <a:cs typeface="Times New Roman"/>
              </a:rPr>
              <a:t>2</a:t>
            </a:r>
            <a:r>
              <a:rPr lang="pl-PL" sz="2800" dirty="0" smtClean="0">
                <a:ea typeface="Times New Roman"/>
                <a:cs typeface="Times New Roman"/>
              </a:rPr>
              <a:t>) – </a:t>
            </a:r>
            <a:r>
              <a:rPr lang="pl-PL" sz="2800" i="1" dirty="0" smtClean="0">
                <a:ea typeface="Times New Roman"/>
                <a:cs typeface="Times New Roman"/>
              </a:rPr>
              <a:t>m</a:t>
            </a:r>
            <a:r>
              <a:rPr lang="pl-PL" sz="2800" baseline="-25000" dirty="0" smtClean="0">
                <a:ea typeface="Times New Roman"/>
                <a:cs typeface="Times New Roman"/>
              </a:rPr>
              <a:t>1</a:t>
            </a:r>
            <a:r>
              <a:rPr lang="pl-PL" sz="2800" i="1" dirty="0" smtClean="0">
                <a:ea typeface="Times New Roman"/>
                <a:cs typeface="Times New Roman"/>
              </a:rPr>
              <a:t>a</a:t>
            </a:r>
            <a:r>
              <a:rPr lang="pl-PL" sz="2800" baseline="-25000" dirty="0" smtClean="0">
                <a:ea typeface="Times New Roman"/>
                <a:cs typeface="Times New Roman"/>
              </a:rPr>
              <a:t>1</a:t>
            </a:r>
            <a:r>
              <a:rPr lang="pl-PL" sz="2800" i="1" dirty="0" smtClean="0">
                <a:ea typeface="Times New Roman"/>
                <a:cs typeface="Times New Roman"/>
              </a:rPr>
              <a:t>h</a:t>
            </a:r>
            <a:r>
              <a:rPr lang="bg-BG" sz="2800" baseline="-25000" dirty="0" smtClean="0">
                <a:ea typeface="Times New Roman"/>
                <a:cs typeface="Times New Roman"/>
              </a:rPr>
              <a:t>5</a:t>
            </a:r>
            <a:r>
              <a:rPr lang="pl-PL" sz="2800" dirty="0" smtClean="0">
                <a:ea typeface="Times New Roman"/>
                <a:cs typeface="Times New Roman"/>
              </a:rPr>
              <a:t>}/</a:t>
            </a:r>
            <a:r>
              <a:rPr lang="pl-PL" sz="2800" i="1" dirty="0" smtClean="0">
                <a:ea typeface="Times New Roman"/>
                <a:cs typeface="Times New Roman"/>
              </a:rPr>
              <a:t>d</a:t>
            </a:r>
            <a:r>
              <a:rPr lang="pl-PL" sz="2800" baseline="-25000" dirty="0" smtClean="0">
                <a:ea typeface="Times New Roman"/>
                <a:cs typeface="Times New Roman"/>
              </a:rPr>
              <a:t>1</a:t>
            </a:r>
            <a:r>
              <a:rPr lang="en-US" sz="2800" dirty="0">
                <a:ea typeface="Times New Roman"/>
                <a:cs typeface="Times New Roman"/>
              </a:rPr>
              <a:t>	</a:t>
            </a:r>
            <a:r>
              <a:rPr lang="en-US" sz="2800" dirty="0" smtClean="0">
                <a:ea typeface="Times New Roman"/>
                <a:cs typeface="Times New Roman"/>
              </a:rPr>
              <a:t>		  (5)</a:t>
            </a:r>
            <a:endParaRPr lang="en-US" sz="2800" baseline="-25000" dirty="0" smtClean="0">
              <a:ea typeface="Times New Roman"/>
              <a:cs typeface="Times New Roman"/>
            </a:endParaRPr>
          </a:p>
          <a:p>
            <a:pPr marL="0" marR="0" indent="0" algn="just" fontAlgn="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en-US" sz="2800" b="1" i="1" dirty="0" smtClean="0">
                <a:solidFill>
                  <a:srgbClr val="0000CC"/>
                </a:solidFill>
                <a:ea typeface="Times New Roman"/>
              </a:rPr>
              <a:t>P</a:t>
            </a:r>
            <a:r>
              <a:rPr lang="bg-BG" sz="2800" b="1" baseline="-25000" dirty="0" smtClean="0">
                <a:solidFill>
                  <a:srgbClr val="0000CC"/>
                </a:solidFill>
                <a:ea typeface="Times New Roman"/>
              </a:rPr>
              <a:t>3</a:t>
            </a:r>
            <a:r>
              <a:rPr lang="en-US" sz="2800" dirty="0" smtClean="0">
                <a:solidFill>
                  <a:srgbClr val="339933"/>
                </a:solidFill>
                <a:ea typeface="Times New Roman"/>
              </a:rPr>
              <a:t> </a:t>
            </a:r>
            <a:r>
              <a:rPr lang="bg-BG" sz="2800" dirty="0" smtClean="0">
                <a:ea typeface="Times New Roman"/>
              </a:rPr>
              <a:t>=</a:t>
            </a:r>
            <a:r>
              <a:rPr lang="en-US" sz="2800" dirty="0" smtClean="0">
                <a:ea typeface="Times New Roman"/>
              </a:rPr>
              <a:t> </a:t>
            </a:r>
            <a:r>
              <a:rPr lang="bg-BG" sz="2800" dirty="0" smtClean="0">
                <a:ea typeface="Times New Roman"/>
              </a:rPr>
              <a:t>(3/2)</a:t>
            </a:r>
            <a:r>
              <a:rPr lang="en-US" sz="2800" i="1" dirty="0" smtClean="0">
                <a:ea typeface="Times New Roman"/>
              </a:rPr>
              <a:t>m</a:t>
            </a:r>
            <a:r>
              <a:rPr lang="bg-BG" sz="2800" baseline="-25000" dirty="0" smtClean="0">
                <a:ea typeface="Times New Roman"/>
              </a:rPr>
              <a:t>5</a:t>
            </a:r>
            <a:r>
              <a:rPr lang="en-US" sz="2800" i="1" dirty="0" smtClean="0">
                <a:ea typeface="Times New Roman"/>
              </a:rPr>
              <a:t>a</a:t>
            </a:r>
            <a:r>
              <a:rPr lang="bg-BG" sz="2800" baseline="-25000" dirty="0" smtClean="0">
                <a:ea typeface="Times New Roman"/>
              </a:rPr>
              <a:t>1</a:t>
            </a:r>
            <a:r>
              <a:rPr lang="en-US" sz="2800" dirty="0" smtClean="0">
                <a:ea typeface="Times New Roman"/>
              </a:rPr>
              <a:t>						  (6)</a:t>
            </a:r>
            <a:endParaRPr lang="en-US" sz="2800" baseline="-25000" dirty="0" smtClean="0">
              <a:ea typeface="Times New Roman"/>
              <a:cs typeface="Times New Roman"/>
            </a:endParaRPr>
          </a:p>
          <a:p>
            <a:pPr marL="0" marR="0" indent="0" algn="just" fontAlgn="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en-US" sz="2800" b="1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P</a:t>
            </a:r>
            <a:r>
              <a:rPr lang="en-US" sz="2800" b="1" baseline="-250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4</a:t>
            </a:r>
            <a:r>
              <a:rPr lang="en-US" sz="2800" b="1" dirty="0"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cs typeface="Times New Roman" panose="02020603050405020304" pitchFamily="18" charset="0"/>
              </a:rPr>
              <a:t>={[</a:t>
            </a:r>
            <a:r>
              <a:rPr lang="en-US" sz="2800" i="1" dirty="0"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cs typeface="Times New Roman" panose="02020603050405020304" pitchFamily="18" charset="0"/>
              </a:rPr>
              <a:t>x</a:t>
            </a:r>
            <a:r>
              <a:rPr lang="en-US" sz="2800" baseline="-25000" dirty="0" smtClean="0"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cs typeface="Times New Roman" panose="02020603050405020304" pitchFamily="18" charset="0"/>
              </a:rPr>
              <a:t>–</a:t>
            </a:r>
            <a:r>
              <a:rPr lang="en-US" sz="2800" dirty="0"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cs typeface="Times New Roman" panose="02020603050405020304" pitchFamily="18" charset="0"/>
              </a:rPr>
              <a:t>1 </a:t>
            </a:r>
            <a:r>
              <a:rPr lang="en-US" sz="2800" dirty="0">
                <a:cs typeface="Times New Roman" panose="02020603050405020304" pitchFamily="18" charset="0"/>
              </a:rPr>
              <a:t>– </a:t>
            </a:r>
            <a:r>
              <a:rPr lang="en-US" sz="2800" i="1" dirty="0">
                <a:cs typeface="Times New Roman" panose="02020603050405020304" pitchFamily="18" charset="0"/>
              </a:rPr>
              <a:t>l</a:t>
            </a:r>
            <a:r>
              <a:rPr lang="en-US" sz="2800" baseline="-25000" dirty="0">
                <a:cs typeface="Times New Roman" panose="02020603050405020304" pitchFamily="18" charset="0"/>
              </a:rPr>
              <a:t>0</a:t>
            </a:r>
            <a:r>
              <a:rPr lang="en-US" sz="2800" dirty="0">
                <a:cs typeface="Times New Roman" panose="02020603050405020304" pitchFamily="18" charset="0"/>
              </a:rPr>
              <a:t>)</a:t>
            </a:r>
            <a:r>
              <a:rPr lang="bg-BG" sz="2800" dirty="0">
                <a:cs typeface="Times New Roman" panose="02020603050405020304" pitchFamily="18" charset="0"/>
              </a:rPr>
              <a:t> </a:t>
            </a:r>
            <a:r>
              <a:rPr lang="en-US" sz="2800" dirty="0">
                <a:cs typeface="Times New Roman" panose="02020603050405020304" pitchFamily="18" charset="0"/>
              </a:rPr>
              <a:t>+ </a:t>
            </a:r>
            <a:r>
              <a:rPr lang="en-US" sz="2800" i="1" dirty="0">
                <a:cs typeface="Times New Roman" panose="02020603050405020304" pitchFamily="18" charset="0"/>
              </a:rPr>
              <a:t>b</a:t>
            </a:r>
            <a:r>
              <a:rPr lang="en-US" sz="2800" dirty="0">
                <a:cs typeface="Times New Roman" panose="02020603050405020304" pitchFamily="18" charset="0"/>
              </a:rPr>
              <a:t>|</a:t>
            </a:r>
            <a:r>
              <a:rPr lang="en-US" sz="2800" i="1" dirty="0"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cs typeface="Times New Roman" panose="02020603050405020304" pitchFamily="18" charset="0"/>
              </a:rPr>
              <a:t>2</a:t>
            </a:r>
            <a:r>
              <a:rPr lang="en-US" sz="2800" dirty="0">
                <a:cs typeface="Times New Roman" panose="02020603050405020304" pitchFamily="18" charset="0"/>
              </a:rPr>
              <a:t> – </a:t>
            </a:r>
            <a:r>
              <a:rPr lang="en-US" sz="2800" i="1" dirty="0"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cs typeface="Times New Roman" panose="02020603050405020304" pitchFamily="18" charset="0"/>
              </a:rPr>
              <a:t>1</a:t>
            </a:r>
            <a:r>
              <a:rPr lang="en-US" sz="2800" dirty="0">
                <a:cs typeface="Times New Roman" panose="02020603050405020304" pitchFamily="18" charset="0"/>
              </a:rPr>
              <a:t>|</a:t>
            </a:r>
            <a:r>
              <a:rPr lang="en-US" sz="2800" dirty="0">
                <a:cs typeface="Times New Roman" panose="02020603050405020304" pitchFamily="18" charset="0"/>
                <a:sym typeface="Symbol"/>
              </a:rPr>
              <a:t></a:t>
            </a:r>
            <a:r>
              <a:rPr lang="en-US" sz="2800" dirty="0">
                <a:cs typeface="Times New Roman" panose="02020603050405020304" pitchFamily="18" charset="0"/>
              </a:rPr>
              <a:t>]</a:t>
            </a:r>
            <a:r>
              <a:rPr lang="en-US" sz="2800" i="1" dirty="0"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cs typeface="Times New Roman" panose="02020603050405020304" pitchFamily="18" charset="0"/>
              </a:rPr>
              <a:t>4</a:t>
            </a:r>
            <a:r>
              <a:rPr lang="en-US" sz="2800" dirty="0">
                <a:cs typeface="Times New Roman" panose="02020603050405020304" pitchFamily="18" charset="0"/>
              </a:rPr>
              <a:t> +</a:t>
            </a:r>
            <a:r>
              <a:rPr lang="en-US" sz="2800" i="1" dirty="0">
                <a:cs typeface="Times New Roman" panose="02020603050405020304" pitchFamily="18" charset="0"/>
              </a:rPr>
              <a:t> </a:t>
            </a:r>
            <a:r>
              <a:rPr lang="en-US" sz="2800" dirty="0">
                <a:cs typeface="Times New Roman" panose="02020603050405020304" pitchFamily="18" charset="0"/>
              </a:rPr>
              <a:t>(</a:t>
            </a:r>
            <a:r>
              <a:rPr lang="en-US" sz="2800" i="1" dirty="0">
                <a:cs typeface="Times New Roman" panose="02020603050405020304" pitchFamily="18" charset="0"/>
              </a:rPr>
              <a:t>m</a:t>
            </a:r>
            <a:r>
              <a:rPr lang="en-GB" sz="2800" baseline="-25000" dirty="0">
                <a:cs typeface="Times New Roman" panose="02020603050405020304" pitchFamily="18" charset="0"/>
              </a:rPr>
              <a:t>2</a:t>
            </a:r>
            <a:r>
              <a:rPr lang="en-US" sz="2800" dirty="0">
                <a:cs typeface="Times New Roman" panose="02020603050405020304" pitchFamily="18" charset="0"/>
              </a:rPr>
              <a:t> + </a:t>
            </a:r>
            <a:r>
              <a:rPr lang="en-US" sz="2800" i="1" dirty="0">
                <a:cs typeface="Times New Roman" panose="02020603050405020304" pitchFamily="18" charset="0"/>
              </a:rPr>
              <a:t>m</a:t>
            </a:r>
            <a:r>
              <a:rPr lang="en-US" sz="2800" baseline="-25000" dirty="0">
                <a:cs typeface="Times New Roman" panose="02020603050405020304" pitchFamily="18" charset="0"/>
              </a:rPr>
              <a:t>3</a:t>
            </a:r>
            <a:r>
              <a:rPr lang="en-US" sz="2800" dirty="0">
                <a:cs typeface="Times New Roman" panose="02020603050405020304" pitchFamily="18" charset="0"/>
              </a:rPr>
              <a:t>)</a:t>
            </a:r>
            <a:r>
              <a:rPr lang="en-US" sz="2800" i="1" dirty="0">
                <a:cs typeface="Times New Roman" panose="02020603050405020304" pitchFamily="18" charset="0"/>
              </a:rPr>
              <a:t>g d</a:t>
            </a:r>
            <a:r>
              <a:rPr lang="en-US" sz="2800" baseline="-25000" dirty="0">
                <a:cs typeface="Times New Roman" panose="02020603050405020304" pitchFamily="18" charset="0"/>
              </a:rPr>
              <a:t>3</a:t>
            </a:r>
            <a:r>
              <a:rPr lang="en-US" sz="2800" dirty="0">
                <a:cs typeface="Times New Roman" panose="02020603050405020304" pitchFamily="18" charset="0"/>
              </a:rPr>
              <a:t> </a:t>
            </a:r>
            <a:r>
              <a:rPr lang="pl-PL" sz="2800" dirty="0">
                <a:cs typeface="Times New Roman" panose="02020603050405020304" pitchFamily="18" charset="0"/>
              </a:rPr>
              <a:t>+ </a:t>
            </a:r>
            <a:r>
              <a:rPr lang="pl-PL" sz="2800" i="1" dirty="0">
                <a:cs typeface="Times New Roman" panose="02020603050405020304" pitchFamily="18" charset="0"/>
              </a:rPr>
              <a:t>m</a:t>
            </a:r>
            <a:r>
              <a:rPr lang="pl-PL" sz="2800" baseline="-25000" dirty="0">
                <a:cs typeface="Times New Roman" panose="02020603050405020304" pitchFamily="18" charset="0"/>
              </a:rPr>
              <a:t>1</a:t>
            </a:r>
            <a:r>
              <a:rPr lang="pl-PL" sz="2800" i="1" dirty="0">
                <a:cs typeface="Times New Roman" panose="02020603050405020304" pitchFamily="18" charset="0"/>
              </a:rPr>
              <a:t>gd</a:t>
            </a:r>
            <a:r>
              <a:rPr lang="pl-PL" sz="2800" baseline="-25000" dirty="0">
                <a:cs typeface="Times New Roman" panose="02020603050405020304" pitchFamily="18" charset="0"/>
              </a:rPr>
              <a:t>2</a:t>
            </a:r>
            <a:r>
              <a:rPr lang="pl-PL" sz="2800" dirty="0">
                <a:cs typeface="Times New Roman" panose="02020603050405020304" pitchFamily="18" charset="0"/>
              </a:rPr>
              <a:t> + </a:t>
            </a:r>
            <a:r>
              <a:rPr lang="pl-PL" sz="2800" i="1" dirty="0">
                <a:cs typeface="Times New Roman" panose="02020603050405020304" pitchFamily="18" charset="0"/>
              </a:rPr>
              <a:t>m</a:t>
            </a:r>
            <a:r>
              <a:rPr lang="pl-PL" sz="2800" baseline="-25000" dirty="0">
                <a:cs typeface="Times New Roman" panose="02020603050405020304" pitchFamily="18" charset="0"/>
              </a:rPr>
              <a:t>1</a:t>
            </a:r>
            <a:r>
              <a:rPr lang="pl-PL" sz="2800" i="1" dirty="0">
                <a:cs typeface="Times New Roman" panose="02020603050405020304" pitchFamily="18" charset="0"/>
              </a:rPr>
              <a:t>a</a:t>
            </a:r>
            <a:r>
              <a:rPr lang="pl-PL" sz="2800" baseline="-25000" dirty="0">
                <a:cs typeface="Times New Roman" panose="02020603050405020304" pitchFamily="18" charset="0"/>
              </a:rPr>
              <a:t>1</a:t>
            </a:r>
            <a:r>
              <a:rPr lang="pl-PL" sz="2800" i="1" dirty="0">
                <a:cs typeface="Times New Roman" panose="02020603050405020304" pitchFamily="18" charset="0"/>
              </a:rPr>
              <a:t>h</a:t>
            </a:r>
            <a:r>
              <a:rPr lang="pl-PL" sz="2800" baseline="-25000" dirty="0">
                <a:cs typeface="Times New Roman" panose="02020603050405020304" pitchFamily="18" charset="0"/>
              </a:rPr>
              <a:t>5</a:t>
            </a:r>
            <a:r>
              <a:rPr lang="pl-PL" sz="2800" dirty="0">
                <a:cs typeface="Times New Roman" panose="02020603050405020304" pitchFamily="18" charset="0"/>
              </a:rPr>
              <a:t>}/</a:t>
            </a:r>
            <a:r>
              <a:rPr lang="pl-PL" sz="2800" i="1" dirty="0" smtClean="0">
                <a:cs typeface="Times New Roman" panose="02020603050405020304" pitchFamily="18" charset="0"/>
              </a:rPr>
              <a:t>d</a:t>
            </a:r>
            <a:r>
              <a:rPr lang="pl-PL" sz="2800" baseline="-25000" dirty="0" smtClean="0"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cs typeface="Times New Roman" panose="02020603050405020304" pitchFamily="18" charset="0"/>
              </a:rPr>
              <a:t>				  (7)</a:t>
            </a:r>
            <a:endParaRPr lang="en-US" sz="2800" dirty="0">
              <a:ea typeface="Calibri"/>
              <a:cs typeface="Times New Roman" panose="02020603050405020304" pitchFamily="18" charset="0"/>
            </a:endParaRPr>
          </a:p>
          <a:p>
            <a:pPr marL="0" lv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</a:tabLst>
            </a:pPr>
            <a:r>
              <a:rPr lang="en-US" sz="2800" b="1" i="1" dirty="0">
                <a:solidFill>
                  <a:srgbClr val="0000CC"/>
                </a:solidFill>
                <a:ea typeface="Times New Roman"/>
                <a:cs typeface="Times New Roman"/>
              </a:rPr>
              <a:t>N</a:t>
            </a:r>
            <a:r>
              <a:rPr lang="bg-BG" sz="2800" b="1" baseline="-25000" dirty="0">
                <a:solidFill>
                  <a:srgbClr val="0000CC"/>
                </a:solidFill>
                <a:ea typeface="Times New Roman"/>
                <a:cs typeface="Times New Roman"/>
              </a:rPr>
              <a:t>1</a:t>
            </a:r>
            <a:r>
              <a:rPr lang="en-US" sz="2800" b="1" dirty="0">
                <a:solidFill>
                  <a:srgbClr val="339933"/>
                </a:solidFill>
                <a:ea typeface="Times New Roman"/>
                <a:cs typeface="Times New Roman"/>
              </a:rPr>
              <a:t> 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/>
              </a:rPr>
              <a:t>=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m</a:t>
            </a:r>
            <a:r>
              <a:rPr lang="bg-BG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4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 g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/>
              </a:rPr>
              <a:t>+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/>
              </a:rPr>
              <a:t>{–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bg-BG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[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k</a:t>
            </a:r>
            <a:r>
              <a:rPr lang="bg-BG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(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x</a:t>
            </a:r>
            <a:r>
              <a:rPr lang="bg-BG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2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x</a:t>
            </a:r>
            <a:r>
              <a:rPr lang="bg-BG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1</a:t>
            </a:r>
            <a:r>
              <a:rPr lang="en-US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l</a:t>
            </a:r>
            <a:r>
              <a:rPr lang="bg-BG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0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/>
              </a:rPr>
              <a:t>) +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b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/>
              </a:rPr>
              <a:t>|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V</a:t>
            </a:r>
            <a:r>
              <a:rPr lang="bg-BG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2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V</a:t>
            </a:r>
            <a:r>
              <a:rPr lang="bg-BG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1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/>
              </a:rPr>
              <a:t>|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  <a:sym typeface="Symbol"/>
              </a:rPr>
              <a:t>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/>
              </a:rPr>
              <a:t>]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4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bg-BG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+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cs typeface="Times New Roman"/>
              </a:rPr>
              <a:t>(</a:t>
            </a:r>
            <a:r>
              <a:rPr lang="en-US" sz="2800" dirty="0">
                <a:solidFill>
                  <a:srgbClr val="000000"/>
                </a:solidFill>
                <a:cs typeface="Times New Roman"/>
              </a:rPr>
              <a:t>8)</a:t>
            </a: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</a:tabLst>
            </a:pP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+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 (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m</a:t>
            </a:r>
            <a:r>
              <a:rPr lang="en-GB" sz="2800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 + 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m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d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 – 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d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) + 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m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1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d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 – 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d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) – 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m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1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1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h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5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}/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d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1</a:t>
            </a:r>
            <a:endParaRPr lang="en-US" sz="2800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53586" y="6245225"/>
            <a:ext cx="480448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04204" y="92989"/>
            <a:ext cx="4735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Equations of Reactions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8712" y="584775"/>
            <a:ext cx="8446576" cy="5971008"/>
          </a:xfrm>
          <a:solidFill>
            <a:srgbClr val="FFCC99">
              <a:alpha val="50195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marR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</a:tabLst>
            </a:pPr>
            <a:r>
              <a:rPr lang="fr-FR" sz="2800" b="1" i="1" dirty="0" smtClean="0">
                <a:solidFill>
                  <a:srgbClr val="0000CC"/>
                </a:solidFill>
                <a:ea typeface="Times New Roman"/>
                <a:cs typeface="Times New Roman" panose="02020603050405020304" pitchFamily="18" charset="0"/>
              </a:rPr>
              <a:t>N</a:t>
            </a:r>
            <a:r>
              <a:rPr lang="fr-FR" sz="2800" b="1" baseline="-25000" dirty="0" smtClean="0">
                <a:solidFill>
                  <a:srgbClr val="0000CC"/>
                </a:solidFill>
                <a:ea typeface="Times New Roman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solidFill>
                  <a:srgbClr val="FF0000"/>
                </a:solidFill>
                <a:ea typeface="Times New Roman"/>
                <a:cs typeface="Times New Roman" panose="02020603050405020304" pitchFamily="18" charset="0"/>
              </a:rPr>
              <a:t> </a:t>
            </a:r>
            <a:r>
              <a:rPr lang="fr-FR" sz="2800" dirty="0">
                <a:ea typeface="Times New Roman"/>
                <a:cs typeface="Times New Roman" panose="02020603050405020304" pitchFamily="18" charset="0"/>
              </a:rPr>
              <a:t>= </a:t>
            </a:r>
            <a:r>
              <a:rPr lang="fr-FR" sz="2800" i="1" dirty="0" smtClean="0">
                <a:ea typeface="Times New Roman"/>
                <a:cs typeface="Times New Roman" panose="02020603050405020304" pitchFamily="18" charset="0"/>
              </a:rPr>
              <a:t>m</a:t>
            </a:r>
            <a:r>
              <a:rPr lang="fr-FR" sz="2800" baseline="-25000" dirty="0" smtClean="0">
                <a:ea typeface="Times New Roman"/>
                <a:cs typeface="Times New Roman" panose="02020603050405020304" pitchFamily="18" charset="0"/>
              </a:rPr>
              <a:t>5</a:t>
            </a:r>
            <a:r>
              <a:rPr lang="fr-FR" sz="2800" i="1" dirty="0" smtClean="0">
                <a:ea typeface="Times New Roman"/>
                <a:cs typeface="Times New Roman" panose="02020603050405020304" pitchFamily="18" charset="0"/>
              </a:rPr>
              <a:t>g</a:t>
            </a:r>
            <a:r>
              <a:rPr lang="fr-FR" sz="2800" dirty="0">
                <a:ea typeface="Times New Roman"/>
                <a:cs typeface="Times New Roman" panose="02020603050405020304" pitchFamily="18" charset="0"/>
              </a:rPr>
              <a:t> + </a:t>
            </a:r>
            <a:r>
              <a:rPr lang="fr-FR" sz="2800" dirty="0" smtClean="0">
                <a:ea typeface="Times New Roman"/>
                <a:cs typeface="Times New Roman" panose="02020603050405020304" pitchFamily="18" charset="0"/>
              </a:rPr>
              <a:t>{[</a:t>
            </a:r>
            <a:r>
              <a:rPr lang="fr-FR" sz="2800" i="1" dirty="0">
                <a:ea typeface="Times New Roman"/>
                <a:cs typeface="Times New Roman" panose="02020603050405020304" pitchFamily="18" charset="0"/>
              </a:rPr>
              <a:t>k</a:t>
            </a:r>
            <a:r>
              <a:rPr lang="fr-FR" sz="2800" dirty="0" smtClean="0">
                <a:ea typeface="Times New Roman"/>
                <a:cs typeface="Times New Roman" panose="02020603050405020304" pitchFamily="18" charset="0"/>
              </a:rPr>
              <a:t>(</a:t>
            </a:r>
            <a:r>
              <a:rPr lang="fr-FR" sz="2800" i="1" dirty="0" smtClean="0">
                <a:ea typeface="Times New Roman"/>
                <a:cs typeface="Times New Roman" panose="02020603050405020304" pitchFamily="18" charset="0"/>
              </a:rPr>
              <a:t>x</a:t>
            </a:r>
            <a:r>
              <a:rPr lang="fr-FR" sz="2800" baseline="-25000" dirty="0" smtClean="0">
                <a:ea typeface="Times New Roman"/>
                <a:cs typeface="Times New Roman" panose="02020603050405020304" pitchFamily="18" charset="0"/>
              </a:rPr>
              <a:t>2</a:t>
            </a:r>
            <a:r>
              <a:rPr lang="fr-FR" sz="2800" dirty="0">
                <a:ea typeface="Times New Roman"/>
                <a:cs typeface="Times New Roman" panose="02020603050405020304" pitchFamily="18" charset="0"/>
              </a:rPr>
              <a:t> – </a:t>
            </a:r>
            <a:r>
              <a:rPr lang="fr-FR" sz="2800" i="1" dirty="0">
                <a:ea typeface="Times New Roman"/>
                <a:cs typeface="Times New Roman" panose="02020603050405020304" pitchFamily="18" charset="0"/>
              </a:rPr>
              <a:t>x</a:t>
            </a:r>
            <a:r>
              <a:rPr lang="fr-FR" sz="2800" baseline="-25000" dirty="0">
                <a:ea typeface="Times New Roman"/>
                <a:cs typeface="Times New Roman" panose="02020603050405020304" pitchFamily="18" charset="0"/>
              </a:rPr>
              <a:t>1 </a:t>
            </a:r>
            <a:r>
              <a:rPr lang="fr-FR" sz="2800" dirty="0">
                <a:ea typeface="Times New Roman"/>
                <a:cs typeface="Times New Roman" panose="02020603050405020304" pitchFamily="18" charset="0"/>
              </a:rPr>
              <a:t>– </a:t>
            </a:r>
            <a:r>
              <a:rPr lang="fr-FR" sz="2800" i="1" dirty="0">
                <a:ea typeface="Times New Roman"/>
                <a:cs typeface="Times New Roman" panose="02020603050405020304" pitchFamily="18" charset="0"/>
              </a:rPr>
              <a:t>l</a:t>
            </a:r>
            <a:r>
              <a:rPr lang="fr-FR" sz="2800" baseline="-25000" dirty="0">
                <a:ea typeface="Times New Roman"/>
                <a:cs typeface="Times New Roman" panose="02020603050405020304" pitchFamily="18" charset="0"/>
              </a:rPr>
              <a:t>0</a:t>
            </a:r>
            <a:r>
              <a:rPr lang="fr-FR" sz="2800" dirty="0">
                <a:ea typeface="Times New Roman"/>
                <a:cs typeface="Times New Roman" panose="02020603050405020304" pitchFamily="18" charset="0"/>
              </a:rPr>
              <a:t>)</a:t>
            </a:r>
            <a:r>
              <a:rPr lang="bg-BG" sz="2800" dirty="0">
                <a:ea typeface="Times New Roman"/>
                <a:cs typeface="Times New Roman" panose="02020603050405020304" pitchFamily="18" charset="0"/>
              </a:rPr>
              <a:t> </a:t>
            </a:r>
            <a:r>
              <a:rPr lang="fr-FR" sz="2800" dirty="0">
                <a:ea typeface="Times New Roman"/>
                <a:cs typeface="Times New Roman" panose="02020603050405020304" pitchFamily="18" charset="0"/>
              </a:rPr>
              <a:t>+ </a:t>
            </a:r>
            <a:r>
              <a:rPr lang="fr-FR" sz="2800" i="1" dirty="0">
                <a:ea typeface="Times New Roman"/>
                <a:cs typeface="Times New Roman" panose="02020603050405020304" pitchFamily="18" charset="0"/>
              </a:rPr>
              <a:t>b</a:t>
            </a:r>
            <a:r>
              <a:rPr lang="fr-FR" sz="2800" dirty="0">
                <a:ea typeface="Times New Roman"/>
                <a:cs typeface="Times New Roman" panose="02020603050405020304" pitchFamily="18" charset="0"/>
              </a:rPr>
              <a:t>|</a:t>
            </a:r>
            <a:r>
              <a:rPr lang="fr-FR" sz="2800" i="1" dirty="0">
                <a:ea typeface="Times New Roman"/>
                <a:cs typeface="Times New Roman" panose="02020603050405020304" pitchFamily="18" charset="0"/>
              </a:rPr>
              <a:t>V</a:t>
            </a:r>
            <a:r>
              <a:rPr lang="fr-FR" sz="2800" baseline="-25000" dirty="0">
                <a:ea typeface="Times New Roman"/>
                <a:cs typeface="Times New Roman" panose="02020603050405020304" pitchFamily="18" charset="0"/>
              </a:rPr>
              <a:t>2</a:t>
            </a:r>
            <a:r>
              <a:rPr lang="fr-FR" sz="2800" dirty="0">
                <a:ea typeface="Times New Roman"/>
                <a:cs typeface="Times New Roman" panose="02020603050405020304" pitchFamily="18" charset="0"/>
              </a:rPr>
              <a:t> – </a:t>
            </a:r>
            <a:r>
              <a:rPr lang="fr-FR" sz="2800" i="1" dirty="0">
                <a:ea typeface="Times New Roman"/>
                <a:cs typeface="Times New Roman" panose="02020603050405020304" pitchFamily="18" charset="0"/>
              </a:rPr>
              <a:t>V</a:t>
            </a:r>
            <a:r>
              <a:rPr lang="fr-FR" sz="2800" baseline="-25000" dirty="0">
                <a:ea typeface="Times New Roman"/>
                <a:cs typeface="Times New Roman" panose="02020603050405020304" pitchFamily="18" charset="0"/>
              </a:rPr>
              <a:t>1</a:t>
            </a:r>
            <a:r>
              <a:rPr lang="fr-FR" sz="2800" dirty="0">
                <a:ea typeface="Times New Roman"/>
                <a:cs typeface="Times New Roman" panose="02020603050405020304" pitchFamily="18" charset="0"/>
              </a:rPr>
              <a:t>|</a:t>
            </a:r>
            <a:r>
              <a:rPr lang="en-US" sz="2800" dirty="0">
                <a:ea typeface="Times New Roman"/>
                <a:cs typeface="Times New Roman" panose="02020603050405020304" pitchFamily="18" charset="0"/>
                <a:sym typeface="Symbol"/>
              </a:rPr>
              <a:t></a:t>
            </a:r>
            <a:r>
              <a:rPr lang="fr-FR" sz="2800" dirty="0">
                <a:ea typeface="Times New Roman"/>
                <a:cs typeface="Times New Roman" panose="02020603050405020304" pitchFamily="18" charset="0"/>
              </a:rPr>
              <a:t>]</a:t>
            </a:r>
            <a:r>
              <a:rPr lang="fr-FR" sz="2800" i="1" dirty="0">
                <a:ea typeface="Times New Roman"/>
                <a:cs typeface="Times New Roman" panose="02020603050405020304" pitchFamily="18" charset="0"/>
              </a:rPr>
              <a:t>h</a:t>
            </a:r>
            <a:r>
              <a:rPr lang="fr-FR" sz="2800" baseline="-25000" dirty="0">
                <a:ea typeface="Times New Roman"/>
                <a:cs typeface="Times New Roman" panose="02020603050405020304" pitchFamily="18" charset="0"/>
              </a:rPr>
              <a:t>4</a:t>
            </a:r>
            <a:r>
              <a:rPr lang="fr-FR" sz="2800" dirty="0">
                <a:ea typeface="Times New Roman"/>
                <a:cs typeface="Times New Roman" panose="02020603050405020304" pitchFamily="18" charset="0"/>
              </a:rPr>
              <a:t> </a:t>
            </a:r>
            <a:r>
              <a:rPr lang="fr-FR" sz="2800" dirty="0" smtClean="0">
                <a:ea typeface="Times New Roman"/>
                <a:cs typeface="Times New Roman" panose="02020603050405020304" pitchFamily="18" charset="0"/>
              </a:rPr>
              <a:t>+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ea typeface="Times New Roman"/>
                <a:cs typeface="Times New Roman" panose="02020603050405020304" pitchFamily="18" charset="0"/>
              </a:rPr>
              <a:t>        (</a:t>
            </a:r>
            <a:r>
              <a:rPr lang="en-US" sz="2800" i="1" dirty="0" smtClean="0">
                <a:ea typeface="Times New Roman"/>
                <a:cs typeface="Times New Roman" panose="02020603050405020304" pitchFamily="18" charset="0"/>
              </a:rPr>
              <a:t>m</a:t>
            </a:r>
            <a:r>
              <a:rPr lang="en-GB" sz="2800" baseline="-25000" dirty="0" smtClean="0"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ea typeface="Times New Roman"/>
                <a:cs typeface="Times New Roman" panose="02020603050405020304" pitchFamily="18" charset="0"/>
              </a:rPr>
              <a:t> + </a:t>
            </a:r>
            <a:r>
              <a:rPr lang="en-US" sz="2800" i="1" dirty="0" smtClean="0">
                <a:ea typeface="Times New Roman"/>
                <a:cs typeface="Times New Roman" panose="02020603050405020304" pitchFamily="18" charset="0"/>
              </a:rPr>
              <a:t>m</a:t>
            </a:r>
            <a:r>
              <a:rPr lang="en-US" sz="2800" baseline="-25000" dirty="0" smtClean="0"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ea typeface="Times New Roman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ea typeface="Times New Roman"/>
                <a:cs typeface="Times New Roman" panose="02020603050405020304" pitchFamily="18" charset="0"/>
              </a:rPr>
              <a:t>gd</a:t>
            </a:r>
            <a:r>
              <a:rPr lang="en-US" sz="2800" baseline="-25000" dirty="0" smtClean="0"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ea typeface="Times New Roman"/>
                <a:cs typeface="Times New Roman" panose="02020603050405020304" pitchFamily="18" charset="0"/>
              </a:rPr>
              <a:t> + </a:t>
            </a:r>
            <a:r>
              <a:rPr lang="en-US" sz="2800" i="1" dirty="0" smtClean="0">
                <a:ea typeface="Times New Roman"/>
                <a:cs typeface="Times New Roman" panose="02020603050405020304" pitchFamily="18" charset="0"/>
              </a:rPr>
              <a:t>m</a:t>
            </a:r>
            <a:r>
              <a:rPr lang="en-US" sz="2800" baseline="-25000" dirty="0" smtClean="0">
                <a:ea typeface="Times New Roman"/>
                <a:cs typeface="Times New Roman" panose="02020603050405020304" pitchFamily="18" charset="0"/>
              </a:rPr>
              <a:t>1</a:t>
            </a:r>
            <a:r>
              <a:rPr lang="en-US" sz="2800" i="1" dirty="0" smtClean="0">
                <a:ea typeface="Times New Roman"/>
                <a:cs typeface="Times New Roman" panose="02020603050405020304" pitchFamily="18" charset="0"/>
              </a:rPr>
              <a:t>gd</a:t>
            </a:r>
            <a:r>
              <a:rPr lang="en-US" sz="2800" baseline="-25000" dirty="0" smtClean="0"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ea typeface="Times New Roman"/>
                <a:cs typeface="Times New Roman" panose="02020603050405020304" pitchFamily="18" charset="0"/>
              </a:rPr>
              <a:t> + </a:t>
            </a:r>
            <a:r>
              <a:rPr lang="en-US" sz="2800" i="1" dirty="0" smtClean="0">
                <a:ea typeface="Times New Roman"/>
                <a:cs typeface="Times New Roman" panose="02020603050405020304" pitchFamily="18" charset="0"/>
              </a:rPr>
              <a:t>m</a:t>
            </a:r>
            <a:r>
              <a:rPr lang="en-US" sz="2800" baseline="-25000" dirty="0" smtClean="0">
                <a:ea typeface="Times New Roman"/>
                <a:cs typeface="Times New Roman" panose="02020603050405020304" pitchFamily="18" charset="0"/>
              </a:rPr>
              <a:t>1</a:t>
            </a:r>
            <a:r>
              <a:rPr lang="en-US" sz="2800" i="1" dirty="0" smtClean="0">
                <a:ea typeface="Times New Roman"/>
                <a:cs typeface="Times New Roman" panose="02020603050405020304" pitchFamily="18" charset="0"/>
              </a:rPr>
              <a:t>a</a:t>
            </a:r>
            <a:r>
              <a:rPr lang="en-US" sz="2800" baseline="-25000" dirty="0" smtClean="0">
                <a:ea typeface="Times New Roman"/>
                <a:cs typeface="Times New Roman" panose="02020603050405020304" pitchFamily="18" charset="0"/>
              </a:rPr>
              <a:t>1</a:t>
            </a:r>
            <a:r>
              <a:rPr lang="en-US" sz="2800" i="1" dirty="0" smtClean="0">
                <a:ea typeface="Times New Roman"/>
                <a:cs typeface="Times New Roman" panose="02020603050405020304" pitchFamily="18" charset="0"/>
              </a:rPr>
              <a:t>h</a:t>
            </a:r>
            <a:r>
              <a:rPr lang="bg-BG" sz="2800" baseline="-25000" dirty="0" smtClean="0">
                <a:ea typeface="Times New Roman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ea typeface="Times New Roman"/>
                <a:cs typeface="Times New Roman" panose="02020603050405020304" pitchFamily="18" charset="0"/>
              </a:rPr>
              <a:t>}/</a:t>
            </a:r>
            <a:r>
              <a:rPr lang="en-US" sz="2800" i="1" dirty="0" smtClean="0">
                <a:ea typeface="Times New Roman"/>
                <a:cs typeface="Times New Roman" panose="02020603050405020304" pitchFamily="18" charset="0"/>
              </a:rPr>
              <a:t>d</a:t>
            </a:r>
            <a:r>
              <a:rPr lang="en-US" sz="2000" baseline="-25000" dirty="0" smtClean="0">
                <a:ea typeface="Times New Roman"/>
              </a:rPr>
              <a:t>1</a:t>
            </a:r>
            <a:r>
              <a:rPr lang="en-US" sz="2000" dirty="0" smtClean="0">
                <a:ea typeface="Times New Roman"/>
              </a:rPr>
              <a:t>	</a:t>
            </a:r>
            <a:r>
              <a:rPr lang="en-US" sz="2800" dirty="0" smtClean="0">
                <a:ea typeface="Times New Roman"/>
              </a:rPr>
              <a:t>	(9)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aseline="-25000" dirty="0" smtClean="0">
              <a:ea typeface="Times New Roman"/>
            </a:endParaRPr>
          </a:p>
          <a:p>
            <a:pPr marL="0" indent="0" algn="just" eaLnBrk="1" hangingPunct="1">
              <a:buNone/>
              <a:tabLst>
                <a:tab pos="0" algn="l"/>
              </a:tabLst>
            </a:pPr>
            <a:r>
              <a:rPr lang="fr-FR" sz="2800" b="1" i="1" dirty="0" smtClean="0">
                <a:solidFill>
                  <a:srgbClr val="0000CC"/>
                </a:solidFill>
                <a:ea typeface="Times New Roman"/>
              </a:rPr>
              <a:t>T</a:t>
            </a:r>
            <a:r>
              <a:rPr lang="fr-FR" sz="2800" b="1" baseline="-25000" dirty="0" smtClean="0">
                <a:solidFill>
                  <a:srgbClr val="0000CC"/>
                </a:solidFill>
                <a:ea typeface="Times New Roman"/>
              </a:rPr>
              <a:t>1</a:t>
            </a:r>
            <a:r>
              <a:rPr lang="fr-FR" sz="2800" dirty="0" smtClean="0">
                <a:ea typeface="Times New Roman"/>
              </a:rPr>
              <a:t>= (1/2)</a:t>
            </a:r>
            <a:r>
              <a:rPr lang="fr-FR" sz="2800" i="1" dirty="0" smtClean="0">
                <a:ea typeface="Times New Roman"/>
              </a:rPr>
              <a:t>m</a:t>
            </a:r>
            <a:r>
              <a:rPr lang="fr-FR" sz="2800" baseline="-25000" dirty="0" smtClean="0">
                <a:ea typeface="Times New Roman"/>
              </a:rPr>
              <a:t>4</a:t>
            </a:r>
            <a:r>
              <a:rPr lang="en-US" sz="2800" dirty="0" smtClean="0">
                <a:ea typeface="Times New Roman"/>
              </a:rPr>
              <a:t>[</a:t>
            </a:r>
            <a:r>
              <a:rPr lang="en-US" sz="2800" i="1" dirty="0">
                <a:ea typeface="Times New Roman"/>
              </a:rPr>
              <a:t>k</a:t>
            </a:r>
            <a:r>
              <a:rPr lang="en-US" sz="2800" dirty="0" smtClean="0">
                <a:ea typeface="Times New Roman"/>
              </a:rPr>
              <a:t>(</a:t>
            </a:r>
            <a:r>
              <a:rPr lang="en-US" sz="2800" i="1" dirty="0" smtClean="0">
                <a:ea typeface="Times New Roman"/>
              </a:rPr>
              <a:t>x</a:t>
            </a:r>
            <a:r>
              <a:rPr lang="en-US" sz="2800" baseline="-25000" dirty="0" smtClean="0">
                <a:ea typeface="Times New Roman"/>
              </a:rPr>
              <a:t>2</a:t>
            </a:r>
            <a:r>
              <a:rPr lang="en-US" sz="2800" dirty="0" smtClean="0">
                <a:ea typeface="Times New Roman"/>
              </a:rPr>
              <a:t>–</a:t>
            </a:r>
            <a:r>
              <a:rPr lang="en-US" sz="2800" i="1" dirty="0" smtClean="0">
                <a:ea typeface="Times New Roman"/>
              </a:rPr>
              <a:t>x</a:t>
            </a:r>
            <a:r>
              <a:rPr lang="en-US" sz="2800" baseline="-25000" dirty="0" smtClean="0">
                <a:ea typeface="Times New Roman"/>
              </a:rPr>
              <a:t>1</a:t>
            </a:r>
            <a:r>
              <a:rPr lang="en-US" sz="2800" dirty="0" smtClean="0">
                <a:ea typeface="Times New Roman"/>
              </a:rPr>
              <a:t>–</a:t>
            </a:r>
            <a:r>
              <a:rPr lang="en-US" sz="2800" i="1" dirty="0" smtClean="0">
                <a:ea typeface="Times New Roman"/>
              </a:rPr>
              <a:t>l</a:t>
            </a:r>
            <a:r>
              <a:rPr lang="en-US" sz="2800" baseline="-25000" dirty="0" smtClean="0">
                <a:ea typeface="Times New Roman"/>
              </a:rPr>
              <a:t>0</a:t>
            </a:r>
            <a:r>
              <a:rPr lang="en-US" sz="2800" dirty="0" smtClean="0">
                <a:ea typeface="Times New Roman"/>
              </a:rPr>
              <a:t>)+</a:t>
            </a:r>
            <a:r>
              <a:rPr lang="en-US" sz="2800" i="1" dirty="0" smtClean="0">
                <a:ea typeface="Times New Roman"/>
              </a:rPr>
              <a:t>b</a:t>
            </a:r>
            <a:r>
              <a:rPr lang="en-US" sz="2800" dirty="0" smtClean="0">
                <a:ea typeface="Times New Roman"/>
              </a:rPr>
              <a:t>|</a:t>
            </a:r>
            <a:r>
              <a:rPr lang="en-US" sz="2800" i="1" dirty="0" smtClean="0">
                <a:ea typeface="Times New Roman"/>
              </a:rPr>
              <a:t>V</a:t>
            </a:r>
            <a:r>
              <a:rPr lang="en-US" sz="2800" baseline="-25000" dirty="0" smtClean="0">
                <a:ea typeface="Times New Roman"/>
              </a:rPr>
              <a:t>2</a:t>
            </a:r>
            <a:r>
              <a:rPr lang="en-US" sz="2800" dirty="0" smtClean="0">
                <a:ea typeface="Times New Roman"/>
              </a:rPr>
              <a:t>–  </a:t>
            </a:r>
          </a:p>
          <a:p>
            <a:pPr marL="0" indent="0" algn="just" eaLnBrk="1" hangingPunct="1">
              <a:buNone/>
              <a:tabLst>
                <a:tab pos="0" algn="l"/>
              </a:tabLst>
            </a:pPr>
            <a:r>
              <a:rPr lang="en-US" sz="2800" i="1" dirty="0">
                <a:ea typeface="Times New Roman"/>
              </a:rPr>
              <a:t> </a:t>
            </a:r>
            <a:r>
              <a:rPr lang="en-US" sz="2800" i="1" dirty="0" smtClean="0">
                <a:ea typeface="Times New Roman"/>
              </a:rPr>
              <a:t>     V</a:t>
            </a:r>
            <a:r>
              <a:rPr lang="en-US" sz="2800" baseline="-25000" dirty="0" smtClean="0">
                <a:ea typeface="Times New Roman"/>
              </a:rPr>
              <a:t>1</a:t>
            </a:r>
            <a:r>
              <a:rPr lang="en-US" sz="2800" dirty="0">
                <a:ea typeface="Times New Roman"/>
              </a:rPr>
              <a:t>|</a:t>
            </a:r>
            <a:r>
              <a:rPr lang="en-US" sz="2800" dirty="0">
                <a:ea typeface="Times New Roman"/>
                <a:cs typeface="Times New Roman"/>
                <a:sym typeface="Symbol"/>
              </a:rPr>
              <a:t></a:t>
            </a:r>
            <a:r>
              <a:rPr lang="en-US" sz="2800" dirty="0">
                <a:ea typeface="Times New Roman"/>
              </a:rPr>
              <a:t>]/[</a:t>
            </a:r>
            <a:r>
              <a:rPr lang="en-US" sz="2800" i="1" dirty="0">
                <a:ea typeface="Times New Roman"/>
              </a:rPr>
              <a:t>m</a:t>
            </a:r>
            <a:r>
              <a:rPr lang="en-US" sz="2800" baseline="-25000" dirty="0">
                <a:ea typeface="Times New Roman"/>
              </a:rPr>
              <a:t>1</a:t>
            </a:r>
            <a:r>
              <a:rPr lang="en-US" sz="2800" dirty="0">
                <a:ea typeface="Times New Roman"/>
              </a:rPr>
              <a:t> + (3/2)(</a:t>
            </a:r>
            <a:r>
              <a:rPr lang="en-US" sz="2800" i="1" dirty="0">
                <a:ea typeface="Times New Roman"/>
              </a:rPr>
              <a:t>m</a:t>
            </a:r>
            <a:r>
              <a:rPr lang="en-US" sz="2800" baseline="-25000" dirty="0">
                <a:ea typeface="Times New Roman"/>
              </a:rPr>
              <a:t>4</a:t>
            </a:r>
            <a:r>
              <a:rPr lang="en-US" sz="2800" dirty="0">
                <a:ea typeface="Times New Roman"/>
              </a:rPr>
              <a:t> + </a:t>
            </a:r>
            <a:r>
              <a:rPr lang="en-US" sz="2800" i="1" dirty="0">
                <a:ea typeface="Times New Roman"/>
              </a:rPr>
              <a:t>m</a:t>
            </a:r>
            <a:r>
              <a:rPr lang="en-US" sz="2800" baseline="-25000" dirty="0">
                <a:ea typeface="Times New Roman"/>
              </a:rPr>
              <a:t>5</a:t>
            </a:r>
            <a:r>
              <a:rPr lang="en-US" sz="2800" dirty="0" smtClean="0">
                <a:ea typeface="Times New Roman"/>
              </a:rPr>
              <a:t>)]			(10)</a:t>
            </a:r>
          </a:p>
          <a:p>
            <a:pPr marL="0" indent="0" algn="just" eaLnBrk="1" hangingPunct="1">
              <a:buNone/>
              <a:tabLst>
                <a:tab pos="0" algn="l"/>
              </a:tabLst>
            </a:pPr>
            <a:endParaRPr lang="en-US" sz="1600" dirty="0" smtClean="0">
              <a:ea typeface="Times New Roman"/>
            </a:endParaRPr>
          </a:p>
          <a:p>
            <a:pPr marL="0" indent="0" algn="just" eaLnBrk="1" hangingPunct="1">
              <a:buNone/>
              <a:tabLst>
                <a:tab pos="0" algn="l"/>
              </a:tabLst>
            </a:pPr>
            <a:r>
              <a:rPr lang="en-US" sz="2800" b="1" i="1" dirty="0">
                <a:solidFill>
                  <a:srgbClr val="0000CC"/>
                </a:solidFill>
                <a:ea typeface="Times New Roman"/>
              </a:rPr>
              <a:t>T</a:t>
            </a:r>
            <a:r>
              <a:rPr lang="ru-RU" sz="2800" b="1" baseline="-25000" dirty="0" smtClean="0">
                <a:solidFill>
                  <a:srgbClr val="0000CC"/>
                </a:solidFill>
                <a:ea typeface="Times New Roman"/>
              </a:rPr>
              <a:t>2</a:t>
            </a:r>
            <a:r>
              <a:rPr lang="ru-RU" sz="2800" dirty="0" smtClean="0">
                <a:ea typeface="Times New Roman"/>
              </a:rPr>
              <a:t>=</a:t>
            </a:r>
            <a:r>
              <a:rPr lang="en-US" sz="2800" dirty="0" smtClean="0">
                <a:ea typeface="Times New Roman"/>
              </a:rPr>
              <a:t> </a:t>
            </a:r>
            <a:r>
              <a:rPr lang="ru-RU" sz="2800" dirty="0" smtClean="0">
                <a:ea typeface="Times New Roman"/>
              </a:rPr>
              <a:t>(</a:t>
            </a:r>
            <a:r>
              <a:rPr lang="ru-RU" sz="2800" dirty="0">
                <a:ea typeface="Times New Roman"/>
              </a:rPr>
              <a:t>1/2)</a:t>
            </a:r>
            <a:r>
              <a:rPr lang="en-US" sz="2800" i="1" dirty="0">
                <a:ea typeface="Times New Roman"/>
              </a:rPr>
              <a:t>m</a:t>
            </a:r>
            <a:r>
              <a:rPr lang="ru-RU" sz="2800" baseline="-25000" dirty="0">
                <a:ea typeface="Times New Roman"/>
              </a:rPr>
              <a:t>5</a:t>
            </a:r>
            <a:r>
              <a:rPr lang="en-US" sz="2800" dirty="0" smtClean="0">
                <a:ea typeface="Times New Roman"/>
              </a:rPr>
              <a:t>[</a:t>
            </a:r>
            <a:r>
              <a:rPr lang="en-US" sz="2800" i="1" dirty="0">
                <a:ea typeface="Times New Roman"/>
              </a:rPr>
              <a:t>k</a:t>
            </a:r>
            <a:r>
              <a:rPr lang="en-US" sz="2800" dirty="0" smtClean="0">
                <a:ea typeface="Times New Roman"/>
              </a:rPr>
              <a:t>(</a:t>
            </a:r>
            <a:r>
              <a:rPr lang="en-US" sz="2800" i="1" dirty="0" smtClean="0">
                <a:ea typeface="Times New Roman"/>
              </a:rPr>
              <a:t>x</a:t>
            </a:r>
            <a:r>
              <a:rPr lang="en-US" sz="2800" baseline="-25000" dirty="0" smtClean="0">
                <a:ea typeface="Times New Roman"/>
              </a:rPr>
              <a:t>2</a:t>
            </a:r>
            <a:r>
              <a:rPr lang="en-US" sz="2800" dirty="0" smtClean="0">
                <a:ea typeface="Times New Roman"/>
              </a:rPr>
              <a:t>–</a:t>
            </a:r>
            <a:r>
              <a:rPr lang="en-US" sz="2800" i="1" dirty="0" smtClean="0">
                <a:ea typeface="Times New Roman"/>
              </a:rPr>
              <a:t>x</a:t>
            </a:r>
            <a:r>
              <a:rPr lang="en-US" sz="2800" baseline="-25000" dirty="0" smtClean="0">
                <a:ea typeface="Times New Roman"/>
              </a:rPr>
              <a:t>1</a:t>
            </a:r>
            <a:r>
              <a:rPr lang="en-US" sz="2800" dirty="0" smtClean="0">
                <a:ea typeface="Times New Roman"/>
              </a:rPr>
              <a:t>–</a:t>
            </a:r>
            <a:r>
              <a:rPr lang="en-US" sz="2800" i="1" dirty="0" smtClean="0">
                <a:ea typeface="Times New Roman"/>
              </a:rPr>
              <a:t>l</a:t>
            </a:r>
            <a:r>
              <a:rPr lang="en-US" sz="2800" baseline="-25000" dirty="0" smtClean="0">
                <a:ea typeface="Times New Roman"/>
              </a:rPr>
              <a:t>0</a:t>
            </a:r>
            <a:r>
              <a:rPr lang="en-US" sz="2800" dirty="0" smtClean="0">
                <a:ea typeface="Times New Roman"/>
              </a:rPr>
              <a:t>)+</a:t>
            </a:r>
            <a:r>
              <a:rPr lang="en-US" sz="2800" i="1" dirty="0" smtClean="0">
                <a:ea typeface="Times New Roman"/>
              </a:rPr>
              <a:t>b</a:t>
            </a:r>
            <a:r>
              <a:rPr lang="en-US" sz="2800" dirty="0" smtClean="0">
                <a:ea typeface="Times New Roman"/>
              </a:rPr>
              <a:t>|</a:t>
            </a:r>
            <a:r>
              <a:rPr lang="en-US" sz="2800" i="1" dirty="0" smtClean="0">
                <a:ea typeface="Times New Roman"/>
              </a:rPr>
              <a:t>V</a:t>
            </a:r>
            <a:r>
              <a:rPr lang="en-US" sz="2800" baseline="-25000" dirty="0" smtClean="0">
                <a:ea typeface="Times New Roman"/>
              </a:rPr>
              <a:t>2</a:t>
            </a:r>
            <a:r>
              <a:rPr lang="en-US" sz="2800" dirty="0" smtClean="0">
                <a:ea typeface="Times New Roman"/>
              </a:rPr>
              <a:t>–</a:t>
            </a:r>
          </a:p>
          <a:p>
            <a:pPr marL="0" indent="0" algn="just" eaLnBrk="1" hangingPunct="1">
              <a:buNone/>
              <a:tabLst>
                <a:tab pos="0" algn="l"/>
              </a:tabLst>
            </a:pPr>
            <a:r>
              <a:rPr lang="en-US" sz="2800" dirty="0" smtClean="0">
                <a:ea typeface="Times New Roman"/>
              </a:rPr>
              <a:t>      </a:t>
            </a:r>
            <a:r>
              <a:rPr lang="en-US" sz="2800" i="1" dirty="0" smtClean="0">
                <a:ea typeface="Times New Roman"/>
              </a:rPr>
              <a:t>V</a:t>
            </a:r>
            <a:r>
              <a:rPr lang="en-US" sz="2800" baseline="-25000" dirty="0" smtClean="0">
                <a:ea typeface="Times New Roman"/>
              </a:rPr>
              <a:t>1</a:t>
            </a:r>
            <a:r>
              <a:rPr lang="en-US" sz="2800" dirty="0">
                <a:ea typeface="Times New Roman"/>
              </a:rPr>
              <a:t>|</a:t>
            </a:r>
            <a:r>
              <a:rPr lang="en-US" sz="2800" dirty="0">
                <a:ea typeface="Times New Roman"/>
                <a:cs typeface="Times New Roman"/>
                <a:sym typeface="Symbol"/>
              </a:rPr>
              <a:t></a:t>
            </a:r>
            <a:r>
              <a:rPr lang="en-US" sz="2800" dirty="0">
                <a:ea typeface="Times New Roman"/>
              </a:rPr>
              <a:t>]/[</a:t>
            </a:r>
            <a:r>
              <a:rPr lang="en-US" sz="2800" i="1" dirty="0">
                <a:ea typeface="Times New Roman"/>
              </a:rPr>
              <a:t>m</a:t>
            </a:r>
            <a:r>
              <a:rPr lang="en-US" sz="2800" baseline="-25000" dirty="0">
                <a:ea typeface="Times New Roman"/>
              </a:rPr>
              <a:t>1</a:t>
            </a:r>
            <a:r>
              <a:rPr lang="en-US" sz="2800" dirty="0">
                <a:ea typeface="Times New Roman"/>
              </a:rPr>
              <a:t> + (3/2)(</a:t>
            </a:r>
            <a:r>
              <a:rPr lang="en-US" sz="2800" i="1" dirty="0">
                <a:ea typeface="Times New Roman"/>
              </a:rPr>
              <a:t>m</a:t>
            </a:r>
            <a:r>
              <a:rPr lang="en-US" sz="2800" baseline="-25000" dirty="0">
                <a:ea typeface="Times New Roman"/>
              </a:rPr>
              <a:t>4</a:t>
            </a:r>
            <a:r>
              <a:rPr lang="en-US" sz="2800" dirty="0">
                <a:ea typeface="Times New Roman"/>
              </a:rPr>
              <a:t> + </a:t>
            </a:r>
            <a:r>
              <a:rPr lang="en-US" sz="2800" i="1" dirty="0">
                <a:ea typeface="Times New Roman"/>
              </a:rPr>
              <a:t>m</a:t>
            </a:r>
            <a:r>
              <a:rPr lang="en-US" sz="2800" baseline="-25000" dirty="0">
                <a:ea typeface="Times New Roman"/>
              </a:rPr>
              <a:t>5</a:t>
            </a:r>
            <a:r>
              <a:rPr lang="en-US" sz="2800" dirty="0" smtClean="0">
                <a:ea typeface="Times New Roman"/>
              </a:rPr>
              <a:t>)]			(11)</a:t>
            </a:r>
          </a:p>
          <a:p>
            <a:pPr marL="0" indent="0" algn="just" eaLnBrk="1" hangingPunct="1">
              <a:buNone/>
              <a:tabLst>
                <a:tab pos="0" algn="l"/>
              </a:tabLst>
            </a:pPr>
            <a:endParaRPr lang="en-US" sz="1600" dirty="0" smtClean="0">
              <a:ea typeface="Times New Roman"/>
            </a:endParaRPr>
          </a:p>
          <a:p>
            <a:pPr marL="0" lv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</a:tabLst>
            </a:pPr>
            <a:r>
              <a:rPr lang="en-US" sz="2800" b="1" i="1" dirty="0" smtClean="0">
                <a:solidFill>
                  <a:srgbClr val="0000CC"/>
                </a:solidFill>
                <a:ea typeface="Times New Roman"/>
                <a:cs typeface="Times New Roman"/>
              </a:rPr>
              <a:t>a</a:t>
            </a:r>
            <a:r>
              <a:rPr lang="en-US" sz="2800" b="1" i="1" baseline="-25000" dirty="0" smtClean="0">
                <a:solidFill>
                  <a:srgbClr val="0000CC"/>
                </a:solidFill>
                <a:ea typeface="Times New Roman"/>
                <a:cs typeface="Times New Roman"/>
              </a:rPr>
              <a:t>1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=[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k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x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2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– 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1 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– 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l</a:t>
            </a:r>
            <a:r>
              <a:rPr lang="en-US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0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+ 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b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|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V</a:t>
            </a:r>
            <a:r>
              <a:rPr lang="en-US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2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– 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V</a:t>
            </a:r>
            <a:r>
              <a:rPr lang="en-US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1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|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  <a:sym typeface="Symbol"/>
              </a:rPr>
              <a:t>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]/[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m</a:t>
            </a:r>
            <a:r>
              <a:rPr lang="en-US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1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+(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3/2)(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m</a:t>
            </a:r>
            <a:r>
              <a:rPr lang="en-US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4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+ </a:t>
            </a:r>
            <a:r>
              <a:rPr lang="en-US" sz="2800" i="1" dirty="0">
                <a:solidFill>
                  <a:srgbClr val="000000"/>
                </a:solidFill>
                <a:ea typeface="Times New Roman"/>
                <a:cs typeface="Times New Roman"/>
              </a:rPr>
              <a:t>m</a:t>
            </a:r>
            <a:r>
              <a:rPr lang="en-US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5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)]</a:t>
            </a:r>
          </a:p>
          <a:p>
            <a:pPr marL="0" lvl="0" indent="0" algn="just" fontAlgn="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</a:tabLst>
            </a:pPr>
            <a:endParaRPr lang="en-US" sz="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 eaLnBrk="1" hangingPunct="1"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2800" b="1" i="1" dirty="0">
                <a:solidFill>
                  <a:srgbClr val="0000CC"/>
                </a:solidFill>
                <a:ea typeface="Times New Roman"/>
              </a:rPr>
              <a:t>a</a:t>
            </a:r>
            <a:r>
              <a:rPr lang="en-US" sz="2800" b="1" baseline="-25000" dirty="0">
                <a:solidFill>
                  <a:srgbClr val="0000CC"/>
                </a:solidFill>
                <a:ea typeface="Times New Roman"/>
              </a:rPr>
              <a:t>2</a:t>
            </a:r>
            <a:r>
              <a:rPr lang="en-US" sz="2800" dirty="0">
                <a:solidFill>
                  <a:srgbClr val="FF0000"/>
                </a:solidFill>
                <a:ea typeface="Times New Roman"/>
              </a:rPr>
              <a:t> </a:t>
            </a:r>
            <a:r>
              <a:rPr lang="en-US" sz="2800" dirty="0">
                <a:solidFill>
                  <a:srgbClr val="000000"/>
                </a:solidFill>
                <a:ea typeface="Times New Roman"/>
              </a:rPr>
              <a:t>=[</a:t>
            </a:r>
            <a:r>
              <a:rPr lang="en-US" sz="2800" i="1" dirty="0">
                <a:solidFill>
                  <a:srgbClr val="000000"/>
                </a:solidFill>
                <a:ea typeface="Times New Roman"/>
              </a:rPr>
              <a:t>m</a:t>
            </a:r>
            <a:r>
              <a:rPr lang="bg-BG" sz="2800" baseline="-25000" dirty="0">
                <a:solidFill>
                  <a:srgbClr val="000000"/>
                </a:solidFill>
                <a:ea typeface="Times New Roman"/>
              </a:rPr>
              <a:t>3</a:t>
            </a:r>
            <a:r>
              <a:rPr lang="bg-BG" sz="2800" i="1" dirty="0">
                <a:solidFill>
                  <a:srgbClr val="000000"/>
                </a:solidFill>
                <a:ea typeface="Times New Roman"/>
                <a:cs typeface="Times New Roman"/>
                <a:sym typeface="Symbol"/>
              </a:rPr>
              <a:t></a:t>
            </a:r>
            <a:r>
              <a:rPr lang="en-US" sz="2800" baseline="30000" dirty="0">
                <a:solidFill>
                  <a:srgbClr val="000000"/>
                </a:solidFill>
                <a:ea typeface="Times New Roman"/>
              </a:rPr>
              <a:t> </a:t>
            </a:r>
            <a:r>
              <a:rPr lang="bg-BG" sz="2800" baseline="30000" dirty="0">
                <a:solidFill>
                  <a:srgbClr val="000000"/>
                </a:solidFill>
                <a:ea typeface="Times New Roman"/>
              </a:rPr>
              <a:t>2</a:t>
            </a:r>
            <a:r>
              <a:rPr lang="bg-BG" sz="2800" i="1" dirty="0">
                <a:solidFill>
                  <a:srgbClr val="000000"/>
                </a:solidFill>
                <a:ea typeface="Times New Roman"/>
                <a:cs typeface="Times New Roman"/>
                <a:sym typeface="Symbol"/>
              </a:rPr>
              <a:t></a:t>
            </a:r>
            <a:r>
              <a:rPr lang="bg-BG" sz="2800" dirty="0" smtClean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2800" i="1" dirty="0">
                <a:solidFill>
                  <a:srgbClr val="000000"/>
                </a:solidFill>
                <a:ea typeface="Times New Roman"/>
              </a:rPr>
              <a:t>k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</a:rPr>
              <a:t>x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</a:rPr>
              <a:t>x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</a:rPr>
              <a:t>l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</a:rPr>
              <a:t>0</a:t>
            </a:r>
            <a:r>
              <a:rPr lang="en-US" sz="2800" dirty="0">
                <a:solidFill>
                  <a:srgbClr val="000000"/>
                </a:solidFill>
                <a:ea typeface="Times New Roman"/>
              </a:rPr>
              <a:t>)</a:t>
            </a:r>
            <a:r>
              <a:rPr lang="bg-BG" sz="2800" dirty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|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</a:rPr>
              <a:t>V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–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</a:rPr>
              <a:t>V</a:t>
            </a:r>
            <a:r>
              <a:rPr lang="en-US" sz="2800" baseline="-25000" dirty="0" smtClean="0">
                <a:solidFill>
                  <a:srgbClr val="000000"/>
                </a:solidFill>
                <a:ea typeface="Times New Roman"/>
              </a:rPr>
              <a:t>1</a:t>
            </a:r>
            <a:r>
              <a:rPr lang="en-US" sz="2800" dirty="0">
                <a:solidFill>
                  <a:srgbClr val="000000"/>
                </a:solidFill>
                <a:ea typeface="Times New Roman"/>
              </a:rPr>
              <a:t>|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  <a:sym typeface="Symbol"/>
              </a:rPr>
              <a:t>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]</a:t>
            </a:r>
            <a:r>
              <a:rPr lang="en-US" sz="2800" i="1" dirty="0" smtClean="0">
                <a:solidFill>
                  <a:srgbClr val="000000"/>
                </a:solidFill>
                <a:ea typeface="Times New Roman"/>
              </a:rPr>
              <a:t>/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2800" i="1" dirty="0">
                <a:solidFill>
                  <a:srgbClr val="000000"/>
                </a:solidFill>
                <a:ea typeface="Times New Roman"/>
              </a:rPr>
              <a:t>m</a:t>
            </a:r>
            <a:r>
              <a:rPr lang="en-US" sz="2800" baseline="-25000" dirty="0">
                <a:solidFill>
                  <a:srgbClr val="000000"/>
                </a:solidFill>
                <a:ea typeface="Times New Roman"/>
              </a:rPr>
              <a:t>2</a:t>
            </a:r>
            <a:r>
              <a:rPr lang="en-US" sz="2800" dirty="0">
                <a:solidFill>
                  <a:srgbClr val="000000"/>
                </a:solidFill>
                <a:ea typeface="Times New Roman"/>
              </a:rPr>
              <a:t> + </a:t>
            </a:r>
            <a:r>
              <a:rPr lang="en-US" sz="2800" i="1" dirty="0">
                <a:solidFill>
                  <a:srgbClr val="000000"/>
                </a:solidFill>
                <a:ea typeface="Times New Roman"/>
              </a:rPr>
              <a:t>m</a:t>
            </a:r>
            <a:r>
              <a:rPr lang="en-US" sz="2800" baseline="-25000" dirty="0">
                <a:solidFill>
                  <a:srgbClr val="000000"/>
                </a:solidFill>
                <a:ea typeface="Times New Roman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)  (12)</a:t>
            </a:r>
          </a:p>
          <a:p>
            <a:pPr marL="0" lvl="0" indent="0" algn="just" eaLnBrk="1" hangingPunct="1">
              <a:spcBef>
                <a:spcPts val="0"/>
              </a:spcBef>
              <a:buNone/>
              <a:tabLst>
                <a:tab pos="0" algn="l"/>
              </a:tabLst>
            </a:pPr>
            <a:endParaRPr lang="en-US" sz="1600" dirty="0" smtClean="0">
              <a:solidFill>
                <a:srgbClr val="000000"/>
              </a:solidFill>
              <a:ea typeface="Times New Roman"/>
            </a:endParaRPr>
          </a:p>
          <a:p>
            <a:pPr marL="0" lvl="0" indent="0" algn="just" eaLnBrk="1" hangingPunct="1"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To avoid separation between the wheels &amp; ground</a:t>
            </a:r>
            <a:endParaRPr lang="en-US" sz="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 eaLnBrk="1" hangingPunct="1"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 the Eq. 13 must hold → min</a:t>
            </a:r>
            <a:r>
              <a:rPr lang="en-US" sz="2800" baseline="-25000" dirty="0">
                <a:solidFill>
                  <a:srgbClr val="000000"/>
                </a:solidFill>
                <a:ea typeface="Times New Roman"/>
              </a:rPr>
              <a:t> </a:t>
            </a:r>
            <a:r>
              <a:rPr lang="en-US" sz="2800" i="1" baseline="-25000" dirty="0">
                <a:solidFill>
                  <a:srgbClr val="000000"/>
                </a:solidFill>
                <a:ea typeface="Times New Roman"/>
              </a:rPr>
              <a:t>t</a:t>
            </a:r>
            <a:r>
              <a:rPr lang="en-US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{</a:t>
            </a:r>
            <a:r>
              <a:rPr lang="en-US" sz="2800" i="1" dirty="0">
                <a:solidFill>
                  <a:srgbClr val="000000"/>
                </a:solidFill>
                <a:ea typeface="Times New Roman"/>
              </a:rPr>
              <a:t>N</a:t>
            </a:r>
            <a:r>
              <a:rPr lang="ru-RU" sz="2800" baseline="-25000" dirty="0">
                <a:solidFill>
                  <a:srgbClr val="000000"/>
                </a:solidFill>
                <a:ea typeface="Times New Roman"/>
              </a:rPr>
              <a:t>1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2800" i="1" dirty="0">
                <a:solidFill>
                  <a:srgbClr val="000000"/>
                </a:solidFill>
                <a:ea typeface="Times New Roman"/>
              </a:rPr>
              <a:t>t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), </a:t>
            </a:r>
            <a:r>
              <a:rPr lang="en-US" sz="2800" i="1" dirty="0">
                <a:solidFill>
                  <a:srgbClr val="000000"/>
                </a:solidFill>
                <a:ea typeface="Times New Roman"/>
              </a:rPr>
              <a:t>N</a:t>
            </a:r>
            <a:r>
              <a:rPr lang="ru-RU" sz="2800" baseline="-25000" dirty="0">
                <a:solidFill>
                  <a:srgbClr val="000000"/>
                </a:solidFill>
                <a:ea typeface="Times New Roman"/>
              </a:rPr>
              <a:t>2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(</a:t>
            </a:r>
            <a:r>
              <a:rPr lang="en-US" sz="2800" i="1" dirty="0">
                <a:solidFill>
                  <a:srgbClr val="000000"/>
                </a:solidFill>
                <a:ea typeface="Times New Roman"/>
              </a:rPr>
              <a:t>t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)} &gt; 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0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</a:rPr>
              <a:t>	(13)</a:t>
            </a:r>
          </a:p>
          <a:p>
            <a:pPr marL="0" lvl="0" indent="0" algn="just" eaLnBrk="1" hangingPunct="1">
              <a:buNone/>
              <a:tabLst>
                <a:tab pos="0" algn="l"/>
              </a:tabLst>
            </a:pPr>
            <a:endParaRPr lang="en-US" sz="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 eaLnBrk="1" hangingPunct="1">
              <a:buNone/>
              <a:tabLst>
                <a:tab pos="0" algn="l"/>
              </a:tabLst>
            </a:pPr>
            <a:endParaRPr lang="en-US" sz="2800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  <a:tabLst>
                <a:tab pos="0" algn="l"/>
              </a:tabLst>
            </a:pPr>
            <a:endParaRPr lang="en-US" sz="2800" b="1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9309" y="6152235"/>
            <a:ext cx="534691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Rectangle 6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2916" y="0"/>
            <a:ext cx="7950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Equations of </a:t>
            </a:r>
            <a:r>
              <a:rPr lang="en-US" sz="3200" b="1" dirty="0" smtClean="0"/>
              <a:t>Reactions &amp; Accelerations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6202" y="631269"/>
            <a:ext cx="8291593" cy="5811863"/>
          </a:xfrm>
          <a:solidFill>
            <a:srgbClr val="FFCC99">
              <a:alpha val="50195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lvl="0" indent="0" algn="just" fontAlgn="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A backward motion 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of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the wheels 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occurs when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			</a:t>
            </a:r>
            <a:r>
              <a:rPr lang="fr-FR" sz="28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V</a:t>
            </a:r>
            <a:r>
              <a:rPr lang="ru-RU" sz="2800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1</a:t>
            </a:r>
            <a:r>
              <a:rPr lang="ru-RU" sz="2800" dirty="0">
                <a:solidFill>
                  <a:srgbClr val="000000"/>
                </a:solidFill>
                <a:ea typeface="Times New Roman"/>
                <a:cs typeface="Times New Roman"/>
              </a:rPr>
              <a:t>(</a:t>
            </a:r>
            <a:r>
              <a:rPr lang="fr-FR" sz="2800" i="1" dirty="0">
                <a:solidFill>
                  <a:srgbClr val="000000"/>
                </a:solidFill>
                <a:ea typeface="Times New Roman"/>
                <a:cs typeface="Times New Roman"/>
              </a:rPr>
              <a:t>t</a:t>
            </a:r>
            <a:r>
              <a:rPr lang="ru-RU" sz="2800" dirty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ru-RU" sz="2800" dirty="0">
                <a:solidFill>
                  <a:srgbClr val="000000"/>
                </a:solidFill>
                <a:ea typeface="Times New Roman"/>
                <a:cs typeface="Times New Roman"/>
              </a:rPr>
              <a:t>&lt;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ru-RU" sz="2800" dirty="0">
                <a:solidFill>
                  <a:srgbClr val="000000"/>
                </a:solidFill>
                <a:ea typeface="Times New Roman"/>
                <a:cs typeface="Times New Roman"/>
              </a:rPr>
              <a:t>0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/>
              </a:rPr>
              <a:t>. </a:t>
            </a:r>
            <a:endParaRPr lang="en-US" sz="28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lvl="0" indent="0" algn="just" fontAlgn="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This 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situation is simulated at any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time </a:t>
            </a:r>
            <a:r>
              <a:rPr lang="en-US" sz="2800" b="1" i="1" dirty="0" smtClean="0">
                <a:solidFill>
                  <a:srgbClr val="0000CC"/>
                </a:solidFill>
                <a:ea typeface="Times New Roman"/>
                <a:cs typeface="Times New Roman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 by 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/>
              </a:rPr>
              <a:t>the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substitution:</a:t>
            </a:r>
          </a:p>
          <a:p>
            <a:pPr marL="0" lvl="0" indent="0" algn="just" fontAlgn="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endParaRPr lang="en-US" sz="8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lvl="0" indent="0" algn="just" fontAlgn="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r>
              <a:rPr lang="fr-FR" sz="2800" i="1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			V</a:t>
            </a:r>
            <a:r>
              <a:rPr lang="fr-FR" sz="2800" baseline="-250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1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 </a:t>
            </a:r>
            <a:r>
              <a:rPr lang="fr-FR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= </a:t>
            </a:r>
            <a:r>
              <a:rPr lang="fr-FR" sz="2800" i="1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V</a:t>
            </a:r>
            <a:r>
              <a:rPr lang="fr-FR" sz="2800" baseline="-25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1</a:t>
            </a:r>
            <a:r>
              <a:rPr lang="fr-FR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(</a:t>
            </a:r>
            <a:r>
              <a:rPr lang="fr-FR" sz="2800" i="1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t</a:t>
            </a:r>
            <a:r>
              <a:rPr lang="fr-FR" sz="28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) when </a:t>
            </a:r>
            <a:r>
              <a:rPr lang="fr-FR" sz="2800" i="1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V</a:t>
            </a:r>
            <a:r>
              <a:rPr lang="fr-FR" sz="2800" baseline="-250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1</a:t>
            </a:r>
            <a:r>
              <a:rPr lang="fr-FR" sz="28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(</a:t>
            </a:r>
            <a:r>
              <a:rPr lang="fr-FR" sz="2800" i="1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t</a:t>
            </a:r>
            <a:r>
              <a:rPr lang="fr-FR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) 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&gt;</a:t>
            </a:r>
            <a:r>
              <a:rPr lang="fr-FR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 </a:t>
            </a:r>
            <a:r>
              <a:rPr lang="fr-FR" sz="28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0, and </a:t>
            </a:r>
          </a:p>
          <a:p>
            <a:pPr marL="0" lvl="0" indent="0" algn="just" fontAlgn="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r>
              <a:rPr lang="fr-FR" sz="2800" i="1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			V</a:t>
            </a:r>
            <a:r>
              <a:rPr lang="fr-FR" sz="2800" baseline="-250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1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 </a:t>
            </a:r>
            <a:r>
              <a:rPr lang="fr-FR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=</a:t>
            </a:r>
            <a:r>
              <a:rPr lang="bg-BG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 0,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when</a:t>
            </a:r>
            <a:r>
              <a:rPr lang="bg-BG" sz="28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V</a:t>
            </a:r>
            <a:r>
              <a:rPr lang="fr-FR" sz="2800" baseline="-25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1</a:t>
            </a:r>
            <a:r>
              <a:rPr lang="fr-FR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(</a:t>
            </a:r>
            <a:r>
              <a:rPr lang="fr-FR" sz="2800" i="1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t</a:t>
            </a:r>
            <a:r>
              <a:rPr lang="fr-FR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) </a:t>
            </a:r>
            <a:r>
              <a:rPr lang="fr-FR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  <a:sym typeface="Symbol"/>
              </a:rPr>
              <a:t></a:t>
            </a:r>
            <a:r>
              <a:rPr lang="fr-FR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 </a:t>
            </a:r>
            <a:r>
              <a:rPr lang="fr-FR" sz="28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0			(14)</a:t>
            </a:r>
          </a:p>
          <a:p>
            <a:pPr marL="0" lvl="0" indent="0" algn="just" fontAlgn="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endParaRPr lang="fr-FR" sz="800" dirty="0" smtClean="0">
              <a:solidFill>
                <a:srgbClr val="000000"/>
              </a:solidFill>
              <a:ea typeface="Times New Roman"/>
              <a:cs typeface="Times New Roman" panose="02020603050405020304" pitchFamily="18" charset="0"/>
            </a:endParaRPr>
          </a:p>
          <a:p>
            <a:pPr marL="0" lvl="0" indent="0" algn="just" fontAlgn="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r>
              <a:rPr lang="fr-FR" sz="28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To prevent backward motion of the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wheels,</a:t>
            </a:r>
            <a:r>
              <a:rPr lang="fr-FR" sz="28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 special </a:t>
            </a:r>
            <a:r>
              <a:rPr lang="fr-FR" sz="2800" b="1" dirty="0" smtClean="0">
                <a:solidFill>
                  <a:srgbClr val="0000CC"/>
                </a:solidFill>
                <a:ea typeface="Times New Roman"/>
                <a:cs typeface="Times New Roman" panose="02020603050405020304" pitchFamily="18" charset="0"/>
              </a:rPr>
              <a:t>one-way needle bearings </a:t>
            </a:r>
            <a:r>
              <a:rPr lang="fr-FR" sz="28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are installed in the hub of each wheel. The bearing allow rotation in one direction and prevent rotation in the opposite one. 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5613" y="6105741"/>
            <a:ext cx="581186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Rectangle 8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3256" y="0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Preventing </a:t>
            </a:r>
            <a:r>
              <a:rPr lang="en-US" sz="3200" b="1" dirty="0"/>
              <a:t>B</a:t>
            </a:r>
            <a:r>
              <a:rPr lang="en-US" sz="3200" b="1" dirty="0" smtClean="0"/>
              <a:t>ackward Motion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82485-1E11-42FB-B378-32B7C7071E7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406624" y="190289"/>
            <a:ext cx="6292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One-way- Ball (Roller) Bearing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69378" y="1012093"/>
            <a:ext cx="6865751" cy="5159419"/>
            <a:chOff x="867904" y="1347562"/>
            <a:chExt cx="6865751" cy="5159419"/>
          </a:xfrm>
        </p:grpSpPr>
        <p:sp>
          <p:nvSpPr>
            <p:cNvPr id="4" name="TextBox 3"/>
            <p:cNvSpPr txBox="1"/>
            <p:nvPr/>
          </p:nvSpPr>
          <p:spPr>
            <a:xfrm>
              <a:off x="867904" y="5675984"/>
              <a:ext cx="6865751" cy="830997"/>
            </a:xfrm>
            <a:prstGeom prst="rect">
              <a:avLst/>
            </a:prstGeom>
            <a:solidFill>
              <a:srgbClr val="FFCC99">
                <a:alpha val="57000"/>
              </a:srgbClr>
            </a:solidFill>
            <a:ln w="63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Fig. 14 </a:t>
              </a:r>
              <a:r>
                <a:rPr lang="en-US" sz="2400" dirty="0" smtClean="0"/>
                <a:t>shows the image of an </a:t>
              </a:r>
              <a:r>
                <a:rPr lang="en-US" sz="2400" b="1" dirty="0" smtClean="0">
                  <a:solidFill>
                    <a:srgbClr val="0000CC"/>
                  </a:solidFill>
                </a:rPr>
                <a:t>one-way-bearing </a:t>
              </a:r>
            </a:p>
            <a:p>
              <a:pPr algn="ctr"/>
              <a:r>
                <a:rPr lang="en-US" sz="2400" dirty="0"/>
                <a:t>m</a:t>
              </a:r>
              <a:r>
                <a:rPr lang="en-US" sz="2400" dirty="0" smtClean="0"/>
                <a:t>ounted in the wheel’s hubs.</a:t>
              </a:r>
              <a:endParaRPr lang="en-US" sz="2400" dirty="0"/>
            </a:p>
          </p:txBody>
        </p: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2067595" y="1347562"/>
              <a:ext cx="4517879" cy="4322655"/>
              <a:chOff x="1970972" y="1174025"/>
              <a:chExt cx="5299613" cy="5070609"/>
            </a:xfrm>
          </p:grpSpPr>
          <p:pic>
            <p:nvPicPr>
              <p:cNvPr id="14" name="Picture 13" descr="D:\Inertial drives Scans and Graphs, 01 -03 Feb. 2014\Scans for Inertial drive systems\MMB 322 Exam pictures March 2013, 4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972" y="1174025"/>
                <a:ext cx="5299613" cy="507060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 rot="19485146">
                <a:off x="2502891" y="1719291"/>
                <a:ext cx="1589605" cy="404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No rotation</a:t>
                </a:r>
              </a:p>
            </p:txBody>
          </p: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3481866" y="2872873"/>
                <a:ext cx="896813" cy="683659"/>
              </a:xfrm>
              <a:prstGeom prst="rect">
                <a:avLst/>
              </a:prstGeom>
              <a:solidFill>
                <a:srgbClr val="C5E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effectLst/>
                    <a:latin typeface="Calibri"/>
                    <a:ea typeface="Calibri"/>
                    <a:cs typeface="Calibri"/>
                  </a:rPr>
                  <a:t>Fixed </a:t>
                </a:r>
                <a:endParaRPr lang="en-US" b="1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effectLst/>
                    <a:latin typeface="Calibri"/>
                    <a:ea typeface="Calibri"/>
                    <a:cs typeface="Calibri"/>
                  </a:rPr>
                  <a:t>shaft</a:t>
                </a:r>
                <a:endParaRPr lang="en-US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3473086" y="5727340"/>
                <a:ext cx="2353502" cy="4341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18" name="Arc 17"/>
              <p:cNvSpPr/>
              <p:nvPr/>
            </p:nvSpPr>
            <p:spPr>
              <a:xfrm rot="21271137">
                <a:off x="3410097" y="2059493"/>
                <a:ext cx="3011469" cy="2497734"/>
              </a:xfrm>
              <a:prstGeom prst="arc">
                <a:avLst>
                  <a:gd name="adj1" fmla="val 19543152"/>
                  <a:gd name="adj2" fmla="val 0"/>
                </a:avLst>
              </a:prstGeom>
              <a:ln w="12700">
                <a:solidFill>
                  <a:srgbClr val="339933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 rot="3447128">
                <a:off x="6103258" y="2181304"/>
                <a:ext cx="1157896" cy="656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009900"/>
                    </a:solidFill>
                    <a:effectLst/>
                    <a:latin typeface="Calibri"/>
                    <a:ea typeface="Calibri"/>
                    <a:cs typeface="Times New Roman"/>
                  </a:rPr>
                  <a:t>Free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009900"/>
                    </a:solidFill>
                    <a:effectLst/>
                    <a:latin typeface="Calibri"/>
                    <a:ea typeface="Calibri"/>
                    <a:cs typeface="Times New Roman"/>
                  </a:rPr>
                  <a:t>rotation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7545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49449" y="465867"/>
            <a:ext cx="8229600" cy="1889876"/>
          </a:xfrm>
          <a:solidFill>
            <a:srgbClr val="FFCC99">
              <a:alpha val="50000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just" eaLnBrk="1" hangingPunct="1">
              <a:buFontTx/>
              <a:buNone/>
              <a:tabLst>
                <a:tab pos="0" algn="l"/>
              </a:tabLst>
            </a:pPr>
            <a:r>
              <a:rPr lang="en-US" sz="2800" b="1" dirty="0" smtClean="0"/>
              <a:t>Fig. 15</a:t>
            </a:r>
            <a:r>
              <a:rPr lang="en-US" sz="2800" dirty="0" smtClean="0"/>
              <a:t> displays the graphical interpretation of the impulse of transmitted force </a:t>
            </a:r>
            <a:r>
              <a:rPr lang="en-US" sz="2800" b="1" i="1" dirty="0">
                <a:solidFill>
                  <a:srgbClr val="0000CC"/>
                </a:solidFill>
                <a:cs typeface="Times New Roman" pitchFamily="18" charset="0"/>
              </a:rPr>
              <a:t>F</a:t>
            </a:r>
            <a:r>
              <a:rPr lang="en-US" sz="2800" b="1" i="1" baseline="-25000" dirty="0">
                <a:solidFill>
                  <a:srgbClr val="0000CC"/>
                </a:solidFill>
                <a:cs typeface="Times New Roman" pitchFamily="18" charset="0"/>
              </a:rPr>
              <a:t>T</a:t>
            </a:r>
            <a:r>
              <a:rPr lang="en-US" sz="2800" b="1" i="1" dirty="0">
                <a:solidFill>
                  <a:srgbClr val="0000CC"/>
                </a:solidFill>
                <a:cs typeface="Times New Roman" pitchFamily="18" charset="0"/>
              </a:rPr>
              <a:t>(</a:t>
            </a:r>
            <a:r>
              <a:rPr lang="en-US" sz="2800" i="1" dirty="0">
                <a:solidFill>
                  <a:srgbClr val="0000CC"/>
                </a:solidFill>
                <a:cs typeface="Times New Roman" pitchFamily="18" charset="0"/>
              </a:rPr>
              <a:t>t</a:t>
            </a:r>
            <a:r>
              <a:rPr lang="en-US" sz="2800" b="1" i="1" dirty="0">
                <a:solidFill>
                  <a:srgbClr val="0000CC"/>
                </a:solidFill>
                <a:cs typeface="Times New Roman" pitchFamily="18" charset="0"/>
              </a:rPr>
              <a:t>)</a:t>
            </a:r>
            <a:r>
              <a:rPr lang="en-US" sz="2800" dirty="0" smtClean="0"/>
              <a:t> where the period </a:t>
            </a:r>
            <a:r>
              <a:rPr lang="en-US" sz="2800" b="1" i="1" dirty="0" smtClean="0">
                <a:solidFill>
                  <a:srgbClr val="0000CC"/>
                </a:solidFill>
                <a:cs typeface="Times New Roman" pitchFamily="18" charset="0"/>
              </a:rPr>
              <a:t>T</a:t>
            </a:r>
            <a:r>
              <a:rPr lang="en-US" sz="2800" dirty="0" smtClean="0"/>
              <a:t> and the positive and negative waves of the impulse </a:t>
            </a:r>
            <a:r>
              <a:rPr lang="en-US" sz="2800" b="1" i="1" dirty="0" smtClean="0">
                <a:solidFill>
                  <a:srgbClr val="0000CC"/>
                </a:solidFill>
                <a:cs typeface="Times New Roman" pitchFamily="18" charset="0"/>
              </a:rPr>
              <a:t>I</a:t>
            </a:r>
            <a:r>
              <a:rPr lang="en-US" sz="2800" b="1" i="1" baseline="-25000" dirty="0" smtClean="0">
                <a:solidFill>
                  <a:srgbClr val="0000CC"/>
                </a:solidFill>
                <a:cs typeface="Times New Roman" pitchFamily="18" charset="0"/>
              </a:rPr>
              <a:t>FT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(</a:t>
            </a:r>
            <a:r>
              <a:rPr lang="en-US" sz="2800" i="1" dirty="0" smtClean="0">
                <a:solidFill>
                  <a:srgbClr val="0000CC"/>
                </a:solidFill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)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dirty="0" smtClean="0"/>
              <a:t>are seen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9050" y="6263676"/>
            <a:ext cx="426203" cy="476250"/>
          </a:xfrm>
        </p:spPr>
        <p:txBody>
          <a:bodyPr/>
          <a:lstStyle/>
          <a:p>
            <a:pPr>
              <a:defRPr/>
            </a:pPr>
            <a:fld id="{B12A5220-28CD-4C88-A7D2-465D8A240E4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3451" y="2387797"/>
            <a:ext cx="8205600" cy="4029042"/>
            <a:chOff x="473450" y="2680805"/>
            <a:chExt cx="8205600" cy="4029042"/>
          </a:xfrm>
        </p:grpSpPr>
        <p:sp>
          <p:nvSpPr>
            <p:cNvPr id="19461" name="Text Box 8"/>
            <p:cNvSpPr txBox="1">
              <a:spLocks noChangeAspect="1" noChangeArrowheads="1"/>
            </p:cNvSpPr>
            <p:nvPr/>
          </p:nvSpPr>
          <p:spPr bwMode="auto">
            <a:xfrm>
              <a:off x="473450" y="6186627"/>
              <a:ext cx="8205599" cy="523220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Fig. </a:t>
              </a:r>
              <a:r>
                <a:rPr lang="en-US" sz="2400" b="1" dirty="0" smtClean="0"/>
                <a:t>15 </a:t>
              </a:r>
              <a:r>
                <a:rPr lang="en-US" sz="2400" dirty="0" smtClean="0"/>
                <a:t>illustrates the </a:t>
              </a:r>
              <a:r>
                <a:rPr lang="en-US" sz="2400" b="1" dirty="0" smtClean="0">
                  <a:solidFill>
                    <a:srgbClr val="0000CC"/>
                  </a:solidFill>
                </a:rPr>
                <a:t>“sin” </a:t>
              </a:r>
              <a:r>
                <a:rPr lang="en-US" sz="2400" dirty="0" smtClean="0"/>
                <a:t>shape of the impulse </a:t>
              </a:r>
              <a:r>
                <a:rPr lang="en-US" sz="2400" dirty="0"/>
                <a:t>of </a:t>
              </a:r>
              <a:r>
                <a:rPr lang="en-US" sz="2800" b="1" i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i="1" baseline="-25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i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92"/>
            <a:stretch/>
          </p:blipFill>
          <p:spPr bwMode="auto">
            <a:xfrm>
              <a:off x="473451" y="2680805"/>
              <a:ext cx="8205599" cy="3506035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557939"/>
            <a:ext cx="8089900" cy="5819049"/>
          </a:xfrm>
          <a:solidFill>
            <a:srgbClr val="FFCC99">
              <a:alpha val="61000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Apparently the</a:t>
            </a:r>
            <a:r>
              <a:rPr lang="en-US" b="1" dirty="0" smtClean="0">
                <a:solidFill>
                  <a:srgbClr val="0000CC"/>
                </a:solidFill>
              </a:rPr>
              <a:t> total impulse </a:t>
            </a:r>
            <a:r>
              <a:rPr lang="en-US" dirty="0" smtClean="0"/>
              <a:t>of the transmitted force per cycle of oscillation is </a:t>
            </a:r>
            <a:r>
              <a:rPr lang="en-US" b="1" dirty="0" smtClean="0"/>
              <a:t>zero</a:t>
            </a:r>
            <a:r>
              <a:rPr lang="en-US" dirty="0" smtClean="0"/>
              <a:t>. So there will be </a:t>
            </a:r>
            <a:r>
              <a:rPr lang="en-US" b="1" dirty="0" smtClean="0"/>
              <a:t>no change </a:t>
            </a:r>
            <a:r>
              <a:rPr lang="en-US" dirty="0" smtClean="0"/>
              <a:t>in the </a:t>
            </a:r>
            <a:r>
              <a:rPr lang="en-US" b="1" dirty="0" smtClean="0"/>
              <a:t>momentum</a:t>
            </a:r>
            <a:r>
              <a:rPr lang="en-US" dirty="0" smtClean="0"/>
              <a:t> and hence </a:t>
            </a:r>
            <a:r>
              <a:rPr lang="en-US" b="1" dirty="0" smtClean="0"/>
              <a:t>no unidirectional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motion will be made. This will result in a </a:t>
            </a:r>
            <a:r>
              <a:rPr lang="en-US" b="1" dirty="0" smtClean="0"/>
              <a:t>forward</a:t>
            </a:r>
            <a:r>
              <a:rPr lang="en-US" dirty="0" smtClean="0"/>
              <a:t> &amp; </a:t>
            </a:r>
            <a:r>
              <a:rPr lang="en-US" b="1" dirty="0" smtClean="0"/>
              <a:t>backward</a:t>
            </a:r>
            <a:r>
              <a:rPr lang="en-US" dirty="0" smtClean="0"/>
              <a:t> motion of the system, corresponding to the positive and negative halves of the </a:t>
            </a:r>
            <a:r>
              <a:rPr lang="en-US" b="1" dirty="0" smtClean="0">
                <a:solidFill>
                  <a:srgbClr val="0000CC"/>
                </a:solidFill>
              </a:rPr>
              <a:t>impulse </a:t>
            </a:r>
            <a:r>
              <a:rPr lang="en-US" dirty="0" smtClean="0"/>
              <a:t>respectively.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To resolve this problem and achieve </a:t>
            </a:r>
            <a:r>
              <a:rPr lang="en-US" dirty="0"/>
              <a:t>a </a:t>
            </a:r>
            <a:r>
              <a:rPr lang="en-US" b="1" dirty="0">
                <a:solidFill>
                  <a:srgbClr val="006600"/>
                </a:solidFill>
              </a:rPr>
              <a:t>forward</a:t>
            </a:r>
            <a:r>
              <a:rPr lang="en-US" dirty="0"/>
              <a:t> motion </a:t>
            </a:r>
            <a:r>
              <a:rPr lang="en-US" dirty="0" smtClean="0"/>
              <a:t>it is apparent that the </a:t>
            </a:r>
            <a:r>
              <a:rPr lang="en-US" b="1" dirty="0" smtClean="0">
                <a:solidFill>
                  <a:srgbClr val="C00000"/>
                </a:solidFill>
              </a:rPr>
              <a:t>negative half </a:t>
            </a:r>
            <a:r>
              <a:rPr lang="en-US" dirty="0" smtClean="0"/>
              <a:t>of the transmitted force 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) </a:t>
            </a:r>
            <a:r>
              <a:rPr lang="en-US" dirty="0" smtClean="0">
                <a:cs typeface="Times New Roman" pitchFamily="18" charset="0"/>
              </a:rPr>
              <a:t>has to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be removed</a:t>
            </a:r>
            <a:r>
              <a:rPr lang="en-US" dirty="0" smtClean="0">
                <a:cs typeface="Times New Roman" pitchFamily="18" charset="0"/>
              </a:rPr>
              <a:t>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97126" y="5873266"/>
            <a:ext cx="550190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89327" y="517527"/>
            <a:ext cx="7996287" cy="2024195"/>
          </a:xfrm>
          <a:solidFill>
            <a:srgbClr val="FFCC99">
              <a:alpha val="50195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dirty="0" smtClean="0"/>
              <a:t>  </a:t>
            </a:r>
            <a:r>
              <a:rPr lang="en-US" sz="2800" dirty="0"/>
              <a:t>S</a:t>
            </a:r>
            <a:r>
              <a:rPr lang="en-US" sz="2800" dirty="0" smtClean="0"/>
              <a:t>pecial </a:t>
            </a:r>
            <a:r>
              <a:rPr lang="en-US" sz="2800" b="1" dirty="0" smtClean="0">
                <a:solidFill>
                  <a:srgbClr val="0000CC"/>
                </a:solidFill>
              </a:rPr>
              <a:t>one-way-bearings</a:t>
            </a:r>
            <a:r>
              <a:rPr lang="en-US" sz="2800" dirty="0" smtClean="0"/>
              <a:t> are used to eliminate the effect of negative impulses. As a result the graph of </a:t>
            </a:r>
            <a:r>
              <a:rPr lang="en-US" sz="2800" b="1" i="1" dirty="0" smtClean="0">
                <a:solidFill>
                  <a:srgbClr val="0000CC"/>
                </a:solidFill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  <a:cs typeface="Times New Roman" pitchFamily="18" charset="0"/>
              </a:rPr>
              <a:t>F</a:t>
            </a:r>
            <a:r>
              <a:rPr lang="en-US" sz="2800" b="1" i="1" baseline="-25000" dirty="0" smtClean="0">
                <a:solidFill>
                  <a:srgbClr val="0000CC"/>
                </a:solidFill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 (</a:t>
            </a:r>
            <a:r>
              <a:rPr lang="en-US" sz="2800" i="1" dirty="0" smtClean="0">
                <a:solidFill>
                  <a:srgbClr val="0000CC"/>
                </a:solidFill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0000CC"/>
                </a:solidFill>
                <a:cs typeface="Times New Roman" pitchFamily="18" charset="0"/>
              </a:rPr>
              <a:t>) </a:t>
            </a:r>
            <a:r>
              <a:rPr lang="en-US" sz="2800" dirty="0" smtClean="0"/>
              <a:t>becomes as shown in </a:t>
            </a:r>
            <a:r>
              <a:rPr lang="en-US" sz="2800" b="1" dirty="0" smtClean="0"/>
              <a:t>Fig. 16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6585" y="6263821"/>
            <a:ext cx="522906" cy="461964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4983" y="2541327"/>
            <a:ext cx="8016129" cy="3936998"/>
            <a:chOff x="545426" y="2541327"/>
            <a:chExt cx="8016129" cy="3936998"/>
          </a:xfrm>
        </p:grpSpPr>
        <p:sp>
          <p:nvSpPr>
            <p:cNvPr id="21510" name="Text Box 18"/>
            <p:cNvSpPr txBox="1">
              <a:spLocks noChangeArrowheads="1"/>
            </p:cNvSpPr>
            <p:nvPr/>
          </p:nvSpPr>
          <p:spPr bwMode="auto">
            <a:xfrm>
              <a:off x="545426" y="6016362"/>
              <a:ext cx="8016129" cy="461963"/>
            </a:xfrm>
            <a:prstGeom prst="rect">
              <a:avLst/>
            </a:prstGeom>
            <a:solidFill>
              <a:srgbClr val="FFCC99">
                <a:alpha val="61000"/>
              </a:srgbClr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Fig. </a:t>
              </a:r>
              <a:r>
                <a:rPr lang="en-US" sz="2400" b="1" dirty="0" smtClean="0"/>
                <a:t>16</a:t>
              </a:r>
              <a:r>
                <a:rPr lang="en-US" sz="2400" dirty="0" smtClean="0"/>
                <a:t> displays the </a:t>
              </a:r>
              <a:r>
                <a:rPr lang="en-US" sz="2400" b="1" dirty="0" smtClean="0">
                  <a:solidFill>
                    <a:srgbClr val="0000CC"/>
                  </a:solidFill>
                </a:rPr>
                <a:t>positive</a:t>
              </a:r>
              <a:r>
                <a:rPr lang="en-US" sz="2400" dirty="0" smtClean="0"/>
                <a:t> </a:t>
              </a:r>
              <a:r>
                <a:rPr lang="en-US" sz="2400" dirty="0"/>
                <a:t>impulses of the </a:t>
              </a:r>
              <a:r>
                <a:rPr lang="en-US" sz="2400" dirty="0" smtClean="0"/>
                <a:t>force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="1" i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(t)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b="1" dirty="0" smtClean="0"/>
                <a:t> </a:t>
              </a:r>
              <a:endParaRPr lang="en-US" sz="2400" b="1" dirty="0"/>
            </a:p>
          </p:txBody>
        </p: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545426" y="2541327"/>
              <a:ext cx="8016129" cy="3474473"/>
              <a:chOff x="-537040" y="0"/>
              <a:chExt cx="3037156" cy="1583951"/>
            </a:xfrm>
          </p:grpSpPr>
          <p:grpSp>
            <p:nvGrpSpPr>
              <p:cNvPr id="27" name="Group 26"/>
              <p:cNvGrpSpPr>
                <a:grpSpLocks noChangeAspect="1"/>
              </p:cNvGrpSpPr>
              <p:nvPr/>
            </p:nvGrpSpPr>
            <p:grpSpPr bwMode="auto">
              <a:xfrm>
                <a:off x="-537040" y="0"/>
                <a:ext cx="3037156" cy="1583951"/>
                <a:chOff x="5448" y="11700"/>
                <a:chExt cx="4411" cy="2300"/>
              </a:xfrm>
            </p:grpSpPr>
            <p:pic>
              <p:nvPicPr>
                <p:cNvPr id="33" name="Chart 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48" y="11700"/>
                  <a:ext cx="4411" cy="2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0" y="12227"/>
                  <a:ext cx="2278" cy="4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/>
              <p:cNvGrpSpPr/>
              <p:nvPr/>
            </p:nvGrpSpPr>
            <p:grpSpPr>
              <a:xfrm>
                <a:off x="259497" y="69850"/>
                <a:ext cx="1218570" cy="238527"/>
                <a:chOff x="-477103" y="0"/>
                <a:chExt cx="1218570" cy="238527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-475294" y="63499"/>
                  <a:ext cx="0" cy="1143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741467" y="63498"/>
                  <a:ext cx="0" cy="1143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-477103" y="101600"/>
                  <a:ext cx="1218570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headEnd type="triangle" w="med" len="lg"/>
                  <a:tailEnd type="triangle" w="med" len="lg"/>
                </a:ln>
                <a:effectLst/>
              </p:spPr>
            </p:cxnSp>
            <p:sp>
              <p:nvSpPr>
                <p:cNvPr id="3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7920" y="0"/>
                  <a:ext cx="188235" cy="23852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2800" i="1" dirty="0">
                      <a:effectLst/>
                      <a:latin typeface="Times New Roman"/>
                      <a:ea typeface="Times New Roman"/>
                    </a:rPr>
                    <a:t>T</a:t>
                  </a:r>
                  <a:endParaRPr lang="en-US" sz="28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3956" y="611611"/>
            <a:ext cx="8260594" cy="5959670"/>
          </a:xfrm>
          <a:solidFill>
            <a:srgbClr val="FFCC99">
              <a:alpha val="50195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lvl="0" indent="0" algn="just" fontAlgn="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r>
              <a:rPr lang="fr-FR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D</a:t>
            </a:r>
            <a:r>
              <a:rPr lang="fr-FR" sz="28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ifferential </a:t>
            </a:r>
            <a:r>
              <a:rPr lang="fr-FR" sz="28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equations governing the motion </a:t>
            </a:r>
            <a:r>
              <a:rPr lang="fr-FR" sz="28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are:</a:t>
            </a:r>
            <a:endParaRPr lang="fr-FR" sz="2800" dirty="0">
              <a:solidFill>
                <a:srgbClr val="000000"/>
              </a:solidFill>
              <a:ea typeface="Times New Roman"/>
              <a:cs typeface="Times New Roman" panose="02020603050405020304" pitchFamily="18" charset="0"/>
            </a:endParaRPr>
          </a:p>
          <a:p>
            <a:pPr marL="403225" indent="-403225" fontAlgn="t">
              <a:buNone/>
            </a:pPr>
            <a:r>
              <a:rPr lang="fr-FR" sz="2800" dirty="0" smtClean="0"/>
              <a:t>	d</a:t>
            </a:r>
            <a:r>
              <a:rPr lang="fr-FR" sz="2800" i="1" dirty="0" smtClean="0"/>
              <a:t>x</a:t>
            </a:r>
            <a:r>
              <a:rPr lang="ru-RU" sz="2800" baseline="-25000" dirty="0"/>
              <a:t>1</a:t>
            </a:r>
            <a:r>
              <a:rPr lang="ru-RU" sz="2800" dirty="0"/>
              <a:t>/</a:t>
            </a:r>
            <a:r>
              <a:rPr lang="fr-FR" sz="2800" dirty="0"/>
              <a:t>d</a:t>
            </a:r>
            <a:r>
              <a:rPr lang="fr-FR" sz="2800" i="1" dirty="0"/>
              <a:t>t</a:t>
            </a:r>
            <a:r>
              <a:rPr lang="fr-FR" sz="2800" dirty="0"/>
              <a:t> </a:t>
            </a:r>
            <a:r>
              <a:rPr lang="ru-RU" sz="2800" dirty="0"/>
              <a:t>=</a:t>
            </a:r>
            <a:r>
              <a:rPr lang="fr-FR" sz="2800" dirty="0"/>
              <a:t> </a:t>
            </a:r>
            <a:r>
              <a:rPr lang="fr-FR" sz="2800" i="1" dirty="0"/>
              <a:t>V</a:t>
            </a:r>
            <a:r>
              <a:rPr lang="ru-RU" sz="2800" baseline="-25000" dirty="0"/>
              <a:t>1</a:t>
            </a:r>
            <a:r>
              <a:rPr lang="ru-RU" sz="2800" dirty="0"/>
              <a:t>,</a:t>
            </a:r>
            <a:r>
              <a:rPr lang="bg-BG" sz="2800" dirty="0"/>
              <a:t>   </a:t>
            </a:r>
            <a:r>
              <a:rPr lang="fr-FR" sz="2800" i="1" dirty="0"/>
              <a:t>x</a:t>
            </a:r>
            <a:r>
              <a:rPr lang="ru-RU" sz="2800" baseline="-25000" dirty="0"/>
              <a:t>1</a:t>
            </a:r>
            <a:r>
              <a:rPr lang="ru-RU" sz="2800" dirty="0"/>
              <a:t>(0)</a:t>
            </a:r>
            <a:r>
              <a:rPr lang="fr-FR" sz="2800" dirty="0"/>
              <a:t> </a:t>
            </a:r>
            <a:r>
              <a:rPr lang="ru-RU" sz="2800" dirty="0"/>
              <a:t>=</a:t>
            </a:r>
            <a:r>
              <a:rPr lang="fr-FR" sz="2800" dirty="0"/>
              <a:t> </a:t>
            </a:r>
            <a:r>
              <a:rPr lang="bg-BG" sz="2800" dirty="0"/>
              <a:t>0</a:t>
            </a:r>
            <a:r>
              <a:rPr lang="ru-RU" sz="2800" dirty="0" smtClean="0"/>
              <a:t>,</a:t>
            </a:r>
            <a:r>
              <a:rPr lang="en-US" sz="2800" dirty="0"/>
              <a:t>			</a:t>
            </a:r>
            <a:r>
              <a:rPr lang="en-US" sz="2800" dirty="0" smtClean="0"/>
              <a:t>	(15)</a:t>
            </a:r>
            <a:endParaRPr lang="en-US" sz="2800" dirty="0"/>
          </a:p>
          <a:p>
            <a:pPr marL="403225" indent="-403225" fontAlgn="t">
              <a:buNone/>
            </a:pPr>
            <a:r>
              <a:rPr lang="en-GB" sz="2800" dirty="0" smtClean="0"/>
              <a:t>	d</a:t>
            </a:r>
            <a:r>
              <a:rPr lang="en-GB" sz="2800" i="1" dirty="0" smtClean="0"/>
              <a:t>V</a:t>
            </a:r>
            <a:r>
              <a:rPr lang="ru-RU" sz="2800" baseline="-25000" dirty="0"/>
              <a:t>1</a:t>
            </a:r>
            <a:r>
              <a:rPr lang="ru-RU" sz="2800" dirty="0"/>
              <a:t>/</a:t>
            </a:r>
            <a:r>
              <a:rPr lang="en-GB" sz="2800" dirty="0"/>
              <a:t>d</a:t>
            </a:r>
            <a:r>
              <a:rPr lang="en-GB" sz="2800" i="1" dirty="0"/>
              <a:t>t</a:t>
            </a:r>
            <a:r>
              <a:rPr lang="en-GB" sz="2800" dirty="0"/>
              <a:t> </a:t>
            </a:r>
            <a:r>
              <a:rPr lang="ru-RU" sz="2800" dirty="0"/>
              <a:t>=</a:t>
            </a:r>
            <a:r>
              <a:rPr lang="en-GB" sz="2800" dirty="0"/>
              <a:t> </a:t>
            </a:r>
            <a:r>
              <a:rPr lang="ru-RU" sz="2800" dirty="0" smtClean="0"/>
              <a:t>[</a:t>
            </a:r>
            <a:r>
              <a:rPr lang="en-US" sz="2800" i="1" dirty="0" smtClean="0"/>
              <a:t>k</a:t>
            </a:r>
            <a:r>
              <a:rPr lang="en-GB" sz="2800" i="1" dirty="0" smtClean="0"/>
              <a:t>x</a:t>
            </a:r>
            <a:r>
              <a:rPr lang="ru-RU" sz="2800" baseline="-25000" dirty="0"/>
              <a:t>2</a:t>
            </a:r>
            <a:r>
              <a:rPr lang="en-GB" sz="2800" dirty="0"/>
              <a:t> </a:t>
            </a:r>
            <a:r>
              <a:rPr lang="ru-RU" sz="2800" dirty="0"/>
              <a:t>–</a:t>
            </a:r>
            <a:r>
              <a:rPr lang="en-GB" sz="2800" dirty="0"/>
              <a:t> </a:t>
            </a:r>
            <a:r>
              <a:rPr lang="en-GB" sz="2800" i="1" dirty="0"/>
              <a:t>x</a:t>
            </a:r>
            <a:r>
              <a:rPr lang="ru-RU" sz="2800" baseline="-25000" dirty="0"/>
              <a:t>1</a:t>
            </a:r>
            <a:r>
              <a:rPr lang="en-GB" sz="2800" baseline="-25000" dirty="0"/>
              <a:t> </a:t>
            </a:r>
            <a:r>
              <a:rPr lang="ru-RU" sz="2800" dirty="0"/>
              <a:t>–</a:t>
            </a:r>
            <a:r>
              <a:rPr lang="en-GB" sz="2800" dirty="0"/>
              <a:t> </a:t>
            </a:r>
            <a:r>
              <a:rPr lang="en-GB" sz="2800" i="1" dirty="0"/>
              <a:t>l</a:t>
            </a:r>
            <a:r>
              <a:rPr lang="ru-RU" sz="2800" baseline="-25000" dirty="0"/>
              <a:t>0</a:t>
            </a:r>
            <a:r>
              <a:rPr lang="ru-RU" sz="2800" dirty="0"/>
              <a:t>)</a:t>
            </a:r>
            <a:r>
              <a:rPr lang="en-GB" sz="2800" dirty="0"/>
              <a:t> </a:t>
            </a:r>
            <a:r>
              <a:rPr lang="ru-RU" sz="2800" dirty="0"/>
              <a:t>+</a:t>
            </a:r>
            <a:r>
              <a:rPr lang="en-GB" sz="2800" dirty="0"/>
              <a:t> </a:t>
            </a:r>
            <a:r>
              <a:rPr lang="en-GB" sz="2800" i="1" dirty="0"/>
              <a:t>b</a:t>
            </a:r>
            <a:r>
              <a:rPr lang="ru-RU" sz="2800" dirty="0"/>
              <a:t>|</a:t>
            </a:r>
            <a:r>
              <a:rPr lang="en-GB" sz="2800" i="1" dirty="0"/>
              <a:t>V</a:t>
            </a:r>
            <a:r>
              <a:rPr lang="ru-RU" sz="2800" baseline="-25000" dirty="0"/>
              <a:t>2</a:t>
            </a:r>
            <a:r>
              <a:rPr lang="en-GB" sz="2800" dirty="0"/>
              <a:t> </a:t>
            </a:r>
            <a:r>
              <a:rPr lang="ru-RU" sz="2800" dirty="0"/>
              <a:t>–</a:t>
            </a:r>
            <a:r>
              <a:rPr lang="en-GB" sz="2800" dirty="0"/>
              <a:t> </a:t>
            </a:r>
            <a:r>
              <a:rPr lang="en-GB" sz="2800" i="1" dirty="0"/>
              <a:t>V</a:t>
            </a:r>
            <a:r>
              <a:rPr lang="ru-RU" sz="2800" baseline="-25000" dirty="0"/>
              <a:t>1</a:t>
            </a:r>
            <a:r>
              <a:rPr lang="ru-RU" sz="2800" dirty="0"/>
              <a:t>|</a:t>
            </a:r>
            <a:r>
              <a:rPr lang="en-US" sz="2800" dirty="0">
                <a:sym typeface="Symbol"/>
              </a:rPr>
              <a:t></a:t>
            </a:r>
            <a:r>
              <a:rPr lang="ru-RU" sz="2800" dirty="0"/>
              <a:t>]</a:t>
            </a:r>
            <a:r>
              <a:rPr lang="ru-RU" sz="2800" i="1" baseline="-25000" dirty="0"/>
              <a:t> </a:t>
            </a:r>
            <a:r>
              <a:rPr lang="en-US" sz="2800" i="1" baseline="-25000" dirty="0" smtClean="0"/>
              <a:t>	</a:t>
            </a:r>
            <a:r>
              <a:rPr lang="ru-RU" sz="2800" i="1" dirty="0" smtClean="0"/>
              <a:t>/</a:t>
            </a:r>
            <a:r>
              <a:rPr lang="en-GB" sz="2800" i="1" baseline="-25000" dirty="0"/>
              <a:t> </a:t>
            </a:r>
            <a:r>
              <a:rPr lang="ru-RU" sz="2800" dirty="0"/>
              <a:t>[</a:t>
            </a:r>
            <a:r>
              <a:rPr lang="en-GB" sz="2800" i="1" dirty="0"/>
              <a:t>m</a:t>
            </a:r>
            <a:r>
              <a:rPr lang="ru-RU" sz="2800" baseline="-25000" dirty="0"/>
              <a:t>1</a:t>
            </a:r>
            <a:r>
              <a:rPr lang="en-GB" sz="2800" dirty="0"/>
              <a:t> </a:t>
            </a:r>
            <a:r>
              <a:rPr lang="ru-RU" sz="2800" dirty="0"/>
              <a:t>+</a:t>
            </a:r>
            <a:r>
              <a:rPr lang="en-US" sz="2800" dirty="0"/>
              <a:t> (3/2)(</a:t>
            </a:r>
            <a:r>
              <a:rPr lang="en-US" sz="2800" i="1" dirty="0"/>
              <a:t>m</a:t>
            </a:r>
            <a:r>
              <a:rPr lang="en-US" sz="2800" baseline="-25000" dirty="0"/>
              <a:t>4</a:t>
            </a:r>
            <a:r>
              <a:rPr lang="en-US" sz="2800" dirty="0"/>
              <a:t> + </a:t>
            </a:r>
            <a:r>
              <a:rPr lang="en-US" sz="2800" i="1" dirty="0"/>
              <a:t>m</a:t>
            </a:r>
            <a:r>
              <a:rPr lang="en-US" sz="2800" baseline="-25000" dirty="0"/>
              <a:t>5</a:t>
            </a:r>
            <a:r>
              <a:rPr lang="en-US" sz="2800" dirty="0"/>
              <a:t>)],   </a:t>
            </a:r>
            <a:r>
              <a:rPr lang="en-US" sz="2800" i="1" dirty="0"/>
              <a:t>V</a:t>
            </a:r>
            <a:r>
              <a:rPr lang="en-US" sz="2800" baseline="-25000" dirty="0"/>
              <a:t>1</a:t>
            </a:r>
            <a:r>
              <a:rPr lang="en-US" sz="2800" dirty="0"/>
              <a:t>(0) = 0</a:t>
            </a:r>
            <a:r>
              <a:rPr lang="en-US" sz="2800" dirty="0" smtClean="0"/>
              <a:t>,</a:t>
            </a:r>
            <a:r>
              <a:rPr lang="en-US" sz="2800" dirty="0"/>
              <a:t>	</a:t>
            </a:r>
            <a:r>
              <a:rPr lang="en-US" sz="2800" dirty="0" smtClean="0"/>
              <a:t>	(16)</a:t>
            </a:r>
            <a:endParaRPr lang="en-US" sz="2800" dirty="0"/>
          </a:p>
          <a:p>
            <a:pPr marL="403225" indent="-403225" fontAlgn="t"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/d</a:t>
            </a:r>
            <a:r>
              <a:rPr lang="en-US" sz="2800" i="1" dirty="0" smtClean="0"/>
              <a:t>t</a:t>
            </a:r>
            <a:r>
              <a:rPr lang="en-US" sz="2800" dirty="0"/>
              <a:t> = </a:t>
            </a:r>
            <a:r>
              <a:rPr lang="en-US" sz="2800" i="1" dirty="0"/>
              <a:t>V</a:t>
            </a:r>
            <a:r>
              <a:rPr lang="en-US" sz="2800" baseline="-25000" dirty="0"/>
              <a:t>2</a:t>
            </a:r>
            <a:r>
              <a:rPr lang="en-US" sz="2800" dirty="0"/>
              <a:t>,   </a:t>
            </a:r>
            <a:r>
              <a:rPr lang="en-US" sz="2800" i="1" dirty="0"/>
              <a:t>x</a:t>
            </a:r>
            <a:r>
              <a:rPr lang="en-US" sz="2800" baseline="-25000" dirty="0"/>
              <a:t>2</a:t>
            </a:r>
            <a:r>
              <a:rPr lang="en-US" sz="2800" dirty="0"/>
              <a:t>(0) = </a:t>
            </a:r>
            <a:r>
              <a:rPr lang="en-US" sz="2800" i="1" dirty="0"/>
              <a:t>s</a:t>
            </a:r>
            <a:r>
              <a:rPr lang="en-US" sz="2800" baseline="-25000" dirty="0"/>
              <a:t>0</a:t>
            </a:r>
            <a:r>
              <a:rPr lang="en-US" sz="2800" dirty="0"/>
              <a:t>,			</a:t>
            </a:r>
            <a:r>
              <a:rPr lang="en-US" sz="2800" dirty="0" smtClean="0"/>
              <a:t>	(17)</a:t>
            </a:r>
            <a:endParaRPr lang="en-US" sz="2800" dirty="0"/>
          </a:p>
          <a:p>
            <a:pPr marL="403225" indent="-403225" fontAlgn="t">
              <a:buNone/>
            </a:pPr>
            <a:r>
              <a:rPr lang="en-GB" sz="2800" dirty="0" smtClean="0"/>
              <a:t>	d</a:t>
            </a:r>
            <a:r>
              <a:rPr lang="en-GB" sz="2800" i="1" dirty="0" smtClean="0"/>
              <a:t>V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/d</a:t>
            </a:r>
            <a:r>
              <a:rPr lang="en-GB" sz="2800" i="1" dirty="0" smtClean="0"/>
              <a:t>t</a:t>
            </a:r>
            <a:r>
              <a:rPr lang="en-GB" sz="2800" dirty="0"/>
              <a:t> = </a:t>
            </a:r>
            <a:r>
              <a:rPr lang="en-GB" sz="2800" i="1" dirty="0"/>
              <a:t>m</a:t>
            </a:r>
            <a:r>
              <a:rPr lang="bg-BG" sz="2800" baseline="-25000" dirty="0"/>
              <a:t>3</a:t>
            </a:r>
            <a:r>
              <a:rPr lang="bg-BG" sz="2800" i="1" dirty="0">
                <a:sym typeface="Symbol"/>
              </a:rPr>
              <a:t></a:t>
            </a:r>
            <a:r>
              <a:rPr lang="en-US" sz="2800" baseline="30000" dirty="0"/>
              <a:t> </a:t>
            </a:r>
            <a:r>
              <a:rPr lang="bg-BG" sz="2800" baseline="-25000" dirty="0"/>
              <a:t>2</a:t>
            </a:r>
            <a:r>
              <a:rPr lang="en-US" sz="2800" i="1" dirty="0">
                <a:sym typeface="Symbol"/>
              </a:rPr>
              <a:t></a:t>
            </a:r>
            <a:r>
              <a:rPr lang="bg-BG" sz="2800" i="1" dirty="0"/>
              <a:t> </a:t>
            </a:r>
            <a:r>
              <a:rPr lang="en-GB" sz="2800" dirty="0"/>
              <a:t>sin(</a:t>
            </a:r>
            <a:r>
              <a:rPr lang="bg-BG" sz="2800" i="1" dirty="0">
                <a:sym typeface="Symbol"/>
              </a:rPr>
              <a:t></a:t>
            </a:r>
            <a:r>
              <a:rPr lang="en-US" sz="2800" baseline="30000" dirty="0"/>
              <a:t> </a:t>
            </a:r>
            <a:r>
              <a:rPr lang="en-GB" sz="2800" i="1" dirty="0"/>
              <a:t>t</a:t>
            </a:r>
            <a:r>
              <a:rPr lang="bg-BG" sz="2800" dirty="0"/>
              <a:t> </a:t>
            </a:r>
            <a:r>
              <a:rPr lang="en-GB" sz="2800" dirty="0"/>
              <a:t>+</a:t>
            </a:r>
            <a:r>
              <a:rPr lang="en-GB" sz="2800" baseline="-25000" dirty="0"/>
              <a:t> </a:t>
            </a:r>
            <a:r>
              <a:rPr lang="en-US" sz="2800" i="1" dirty="0" smtClean="0">
                <a:sym typeface="Symbol"/>
              </a:rPr>
              <a:t></a:t>
            </a:r>
            <a:r>
              <a:rPr lang="en-US" sz="2800" i="1" baseline="-25000" dirty="0" smtClean="0">
                <a:sym typeface="Symbol"/>
              </a:rPr>
              <a:t>0</a:t>
            </a:r>
            <a:r>
              <a:rPr lang="en-GB" sz="2800" dirty="0" smtClean="0"/>
              <a:t>)</a:t>
            </a:r>
            <a:r>
              <a:rPr lang="en-GB" sz="2800" dirty="0"/>
              <a:t> </a:t>
            </a:r>
            <a:r>
              <a:rPr lang="bg-BG" sz="2800" dirty="0"/>
              <a:t>–</a:t>
            </a:r>
            <a:r>
              <a:rPr lang="en-GB" sz="2800" dirty="0"/>
              <a:t> </a:t>
            </a:r>
            <a:r>
              <a:rPr lang="en-GB" sz="2800" i="1" dirty="0" smtClean="0"/>
              <a:t>k</a:t>
            </a:r>
            <a:r>
              <a:rPr lang="en-GB" sz="2800" dirty="0" smtClean="0"/>
              <a:t>(</a:t>
            </a:r>
            <a:r>
              <a:rPr lang="en-GB" sz="2800" i="1" dirty="0" smtClean="0"/>
              <a:t>x</a:t>
            </a:r>
            <a:r>
              <a:rPr lang="en-GB" sz="2800" baseline="-25000" dirty="0" smtClean="0"/>
              <a:t>2</a:t>
            </a:r>
            <a:r>
              <a:rPr lang="en-GB" sz="2800" dirty="0"/>
              <a:t> – </a:t>
            </a:r>
            <a:r>
              <a:rPr lang="en-GB" sz="2800" i="1" dirty="0"/>
              <a:t>x</a:t>
            </a:r>
            <a:r>
              <a:rPr lang="en-GB" sz="2800" baseline="-25000" dirty="0"/>
              <a:t>1 </a:t>
            </a:r>
            <a:r>
              <a:rPr lang="en-GB" sz="2800" dirty="0"/>
              <a:t>– </a:t>
            </a:r>
            <a:r>
              <a:rPr lang="en-GB" sz="2800" i="1" dirty="0"/>
              <a:t>l</a:t>
            </a:r>
            <a:r>
              <a:rPr lang="en-GB" sz="2800" baseline="-25000" dirty="0"/>
              <a:t>0</a:t>
            </a:r>
            <a:r>
              <a:rPr lang="en-GB" sz="2800" dirty="0"/>
              <a:t>) </a:t>
            </a:r>
            <a:r>
              <a:rPr lang="bg-BG" sz="2800" dirty="0"/>
              <a:t>–</a:t>
            </a:r>
            <a:r>
              <a:rPr lang="en-US" sz="2800" dirty="0"/>
              <a:t> </a:t>
            </a:r>
            <a:r>
              <a:rPr lang="en-US" sz="2800" dirty="0" smtClean="0"/>
              <a:t>	</a:t>
            </a:r>
            <a:r>
              <a:rPr lang="en-US" sz="2800" i="1" dirty="0" smtClean="0"/>
              <a:t>b</a:t>
            </a:r>
            <a:r>
              <a:rPr lang="en-US" sz="2800" dirty="0" smtClean="0"/>
              <a:t>|</a:t>
            </a:r>
            <a:r>
              <a:rPr lang="en-US" sz="2800" i="1" dirty="0" smtClean="0"/>
              <a:t>V</a:t>
            </a:r>
            <a:r>
              <a:rPr lang="en-US" sz="2800" baseline="-25000" dirty="0" smtClean="0"/>
              <a:t>2</a:t>
            </a:r>
            <a:r>
              <a:rPr lang="en-US" sz="2800" dirty="0"/>
              <a:t> – </a:t>
            </a:r>
            <a:r>
              <a:rPr lang="en-US" sz="2800" i="1" dirty="0"/>
              <a:t>V</a:t>
            </a:r>
            <a:r>
              <a:rPr lang="en-US" sz="2800" baseline="-25000" dirty="0"/>
              <a:t>1</a:t>
            </a:r>
            <a:r>
              <a:rPr lang="en-US" sz="2800" dirty="0"/>
              <a:t>|</a:t>
            </a:r>
            <a:r>
              <a:rPr lang="en-US" sz="2800" dirty="0">
                <a:sym typeface="Symbol"/>
              </a:rPr>
              <a:t></a:t>
            </a:r>
            <a:r>
              <a:rPr lang="en-US" sz="2800" dirty="0"/>
              <a:t>]</a:t>
            </a:r>
            <a:r>
              <a:rPr lang="en-US" sz="2800" baseline="-25000" dirty="0"/>
              <a:t> </a:t>
            </a:r>
            <a:r>
              <a:rPr lang="en-US" sz="2800" i="1" dirty="0"/>
              <a:t>/</a:t>
            </a:r>
            <a:r>
              <a:rPr lang="en-US" sz="2800" i="1" baseline="-25000" dirty="0"/>
              <a:t> </a:t>
            </a:r>
            <a:r>
              <a:rPr lang="en-US" sz="2800" dirty="0"/>
              <a:t>(</a:t>
            </a:r>
            <a:r>
              <a:rPr lang="en-US" sz="2800" i="1" dirty="0"/>
              <a:t>m</a:t>
            </a:r>
            <a:r>
              <a:rPr lang="en-US" sz="2800" baseline="-25000" dirty="0"/>
              <a:t>2</a:t>
            </a:r>
            <a:r>
              <a:rPr lang="en-US" sz="2800" dirty="0"/>
              <a:t> + </a:t>
            </a:r>
            <a:r>
              <a:rPr lang="en-US" sz="2800" i="1" dirty="0"/>
              <a:t>m</a:t>
            </a:r>
            <a:r>
              <a:rPr lang="en-US" sz="2800" baseline="-25000" dirty="0"/>
              <a:t>3</a:t>
            </a:r>
            <a:r>
              <a:rPr lang="en-US" sz="2800" dirty="0"/>
              <a:t>), </a:t>
            </a:r>
            <a:r>
              <a:rPr lang="en-US" sz="2800" i="1" dirty="0"/>
              <a:t>V</a:t>
            </a:r>
            <a:r>
              <a:rPr lang="en-US" sz="2800" baseline="-25000" dirty="0"/>
              <a:t>2</a:t>
            </a:r>
            <a:r>
              <a:rPr lang="en-US" sz="2800" dirty="0"/>
              <a:t>(0) = 0, </a:t>
            </a:r>
            <a:r>
              <a:rPr lang="en-US" sz="2800" dirty="0" smtClean="0"/>
              <a:t>		(18)</a:t>
            </a:r>
          </a:p>
          <a:p>
            <a:pPr marL="0" indent="0" fontAlgn="t">
              <a:buNone/>
            </a:pPr>
            <a:r>
              <a:rPr lang="en-US" sz="2800" dirty="0" smtClean="0"/>
              <a:t>where</a:t>
            </a:r>
            <a:endParaRPr lang="fr-FR" sz="2800" i="1" dirty="0" smtClean="0"/>
          </a:p>
          <a:p>
            <a:pPr marL="403225" indent="0" fontAlgn="t">
              <a:buNone/>
            </a:pPr>
            <a:r>
              <a:rPr lang="fr-FR" sz="2800" i="1" dirty="0" smtClean="0"/>
              <a:t>V</a:t>
            </a:r>
            <a:r>
              <a:rPr lang="fr-FR" sz="2800" baseline="-25000" dirty="0" smtClean="0"/>
              <a:t>1</a:t>
            </a:r>
            <a:r>
              <a:rPr lang="bg-BG" sz="2800" dirty="0"/>
              <a:t> </a:t>
            </a:r>
            <a:r>
              <a:rPr lang="fr-FR" sz="2800" dirty="0"/>
              <a:t>= </a:t>
            </a:r>
            <a:r>
              <a:rPr lang="fr-FR" sz="2800" i="1" dirty="0"/>
              <a:t>V</a:t>
            </a:r>
            <a:r>
              <a:rPr lang="fr-FR" sz="2800" baseline="-25000" dirty="0"/>
              <a:t>1</a:t>
            </a:r>
            <a:r>
              <a:rPr lang="fr-FR" sz="2800" dirty="0"/>
              <a:t>(</a:t>
            </a:r>
            <a:r>
              <a:rPr lang="fr-FR" sz="2800" i="1" dirty="0"/>
              <a:t>t</a:t>
            </a:r>
            <a:r>
              <a:rPr lang="fr-FR" sz="2800" dirty="0"/>
              <a:t>), </a:t>
            </a:r>
            <a:r>
              <a:rPr lang="bg-BG" sz="2800" dirty="0"/>
              <a:t>  </a:t>
            </a:r>
            <a:r>
              <a:rPr lang="en-US" sz="2800" dirty="0" smtClean="0"/>
              <a:t>when</a:t>
            </a:r>
            <a:r>
              <a:rPr lang="bg-BG" sz="2800" dirty="0" smtClean="0"/>
              <a:t> </a:t>
            </a:r>
            <a:r>
              <a:rPr lang="fr-FR" sz="2800" i="1" dirty="0" smtClean="0"/>
              <a:t>V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(</a:t>
            </a:r>
            <a:r>
              <a:rPr lang="fr-FR" sz="2800" i="1" dirty="0" smtClean="0"/>
              <a:t>t</a:t>
            </a:r>
            <a:r>
              <a:rPr lang="fr-FR" sz="2800" dirty="0"/>
              <a:t>) </a:t>
            </a:r>
            <a:r>
              <a:rPr lang="en-US" sz="2800" dirty="0"/>
              <a:t>&gt;</a:t>
            </a:r>
            <a:r>
              <a:rPr lang="fr-FR" sz="2800" dirty="0"/>
              <a:t> 0, </a:t>
            </a:r>
            <a:r>
              <a:rPr lang="bg-BG" sz="2800" dirty="0"/>
              <a:t>  </a:t>
            </a:r>
            <a:endParaRPr lang="en-US" sz="2800" dirty="0"/>
          </a:p>
          <a:p>
            <a:pPr marL="0" indent="403225" fontAlgn="t">
              <a:buNone/>
            </a:pPr>
            <a:r>
              <a:rPr lang="fr-FR" sz="2800" i="1" dirty="0" smtClean="0"/>
              <a:t>V</a:t>
            </a:r>
            <a:r>
              <a:rPr lang="fr-FR" sz="2800" baseline="-25000" dirty="0" smtClean="0"/>
              <a:t>1</a:t>
            </a:r>
            <a:r>
              <a:rPr lang="bg-BG" sz="2800" dirty="0"/>
              <a:t> </a:t>
            </a:r>
            <a:r>
              <a:rPr lang="fr-FR" sz="2800" dirty="0"/>
              <a:t>=</a:t>
            </a:r>
            <a:r>
              <a:rPr lang="bg-BG" sz="2800" dirty="0"/>
              <a:t> 0,   </a:t>
            </a:r>
            <a:r>
              <a:rPr lang="fr-FR" sz="2800" dirty="0"/>
              <a:t>     </a:t>
            </a:r>
            <a:r>
              <a:rPr lang="en-US" sz="2800" dirty="0" smtClean="0"/>
              <a:t>when </a:t>
            </a:r>
            <a:r>
              <a:rPr lang="fr-FR" sz="2800" i="1" dirty="0" smtClean="0"/>
              <a:t>V</a:t>
            </a:r>
            <a:r>
              <a:rPr lang="fr-FR" sz="2800" baseline="-25000" dirty="0" smtClean="0"/>
              <a:t>1</a:t>
            </a:r>
            <a:r>
              <a:rPr lang="fr-FR" sz="2800" dirty="0" smtClean="0"/>
              <a:t>(</a:t>
            </a:r>
            <a:r>
              <a:rPr lang="fr-FR" sz="2800" i="1" dirty="0" smtClean="0"/>
              <a:t>t</a:t>
            </a:r>
            <a:r>
              <a:rPr lang="fr-FR" sz="2800" dirty="0"/>
              <a:t>) </a:t>
            </a:r>
            <a:r>
              <a:rPr lang="fr-FR" sz="2800" dirty="0">
                <a:sym typeface="Symbol"/>
              </a:rPr>
              <a:t></a:t>
            </a:r>
            <a:r>
              <a:rPr lang="fr-FR" sz="2800" dirty="0"/>
              <a:t> 0</a:t>
            </a:r>
            <a:r>
              <a:rPr lang="bg-BG" sz="2800" dirty="0"/>
              <a:t>. </a:t>
            </a:r>
            <a:r>
              <a:rPr lang="en-US" sz="2800" dirty="0" smtClean="0"/>
              <a:t> 			(19)</a:t>
            </a:r>
          </a:p>
          <a:p>
            <a:pPr marL="0" indent="0" fontAlgn="t">
              <a:buNone/>
            </a:pPr>
            <a:r>
              <a:rPr lang="en-US" sz="2800" dirty="0" smtClean="0"/>
              <a:t>The above equations have sense if the following inequality holds: </a:t>
            </a:r>
            <a:r>
              <a:rPr lang="fr-FR" sz="2800" dirty="0" smtClean="0"/>
              <a:t>min</a:t>
            </a:r>
            <a:r>
              <a:rPr lang="fr-FR" sz="2800" baseline="-25000" dirty="0"/>
              <a:t> </a:t>
            </a:r>
            <a:r>
              <a:rPr lang="fr-FR" sz="2800" i="1" baseline="-25000" dirty="0"/>
              <a:t>t</a:t>
            </a:r>
            <a:r>
              <a:rPr lang="bg-BG" sz="2800" dirty="0"/>
              <a:t> </a:t>
            </a:r>
            <a:r>
              <a:rPr lang="fr-FR" sz="2800" dirty="0"/>
              <a:t>{</a:t>
            </a:r>
            <a:r>
              <a:rPr lang="fr-FR" sz="2800" i="1" dirty="0"/>
              <a:t>N</a:t>
            </a:r>
            <a:r>
              <a:rPr lang="fr-FR" sz="2800" baseline="-25000" dirty="0"/>
              <a:t>1</a:t>
            </a:r>
            <a:r>
              <a:rPr lang="fr-FR" sz="2800" dirty="0"/>
              <a:t>(</a:t>
            </a:r>
            <a:r>
              <a:rPr lang="fr-FR" sz="2800" i="1" dirty="0"/>
              <a:t>t</a:t>
            </a:r>
            <a:r>
              <a:rPr lang="fr-FR" sz="2800" dirty="0"/>
              <a:t>), </a:t>
            </a:r>
            <a:r>
              <a:rPr lang="fr-FR" sz="2800" i="1" dirty="0"/>
              <a:t>N</a:t>
            </a:r>
            <a:r>
              <a:rPr lang="fr-FR" sz="2800" baseline="-25000" dirty="0"/>
              <a:t>2</a:t>
            </a:r>
            <a:r>
              <a:rPr lang="fr-FR" sz="2800" dirty="0"/>
              <a:t>(</a:t>
            </a:r>
            <a:r>
              <a:rPr lang="fr-FR" sz="2800" i="1" dirty="0"/>
              <a:t>t</a:t>
            </a:r>
            <a:r>
              <a:rPr lang="fr-FR" sz="2800" dirty="0"/>
              <a:t>)}</a:t>
            </a:r>
            <a:r>
              <a:rPr lang="bg-BG" sz="2800" dirty="0"/>
              <a:t> </a:t>
            </a:r>
            <a:r>
              <a:rPr lang="fr-FR" sz="2800" dirty="0"/>
              <a:t>&gt;</a:t>
            </a:r>
            <a:r>
              <a:rPr lang="bg-BG" sz="2800" dirty="0"/>
              <a:t> </a:t>
            </a:r>
            <a:r>
              <a:rPr lang="fr-FR" sz="2800" dirty="0" smtClean="0"/>
              <a:t>0		(20)</a:t>
            </a:r>
            <a:endParaRPr lang="en-US" sz="2800" dirty="0"/>
          </a:p>
          <a:p>
            <a:pPr marL="0" indent="0" algn="just" eaLnBrk="1" hangingPunct="1">
              <a:lnSpc>
                <a:spcPct val="90000"/>
              </a:lnSpc>
              <a:buFontTx/>
              <a:buNone/>
              <a:tabLst>
                <a:tab pos="0" algn="l"/>
              </a:tabLst>
            </a:pPr>
            <a:endParaRPr lang="en-US" dirty="0" smtClean="0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4617" y="6090242"/>
            <a:ext cx="565688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85069" y="11338"/>
            <a:ext cx="6373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Differential Equations of Motion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98"/>
            <a:ext cx="8229600" cy="515776"/>
          </a:xfrm>
        </p:spPr>
        <p:txBody>
          <a:bodyPr/>
          <a:lstStyle/>
          <a:p>
            <a:r>
              <a:rPr lang="fr-FR" sz="3200" b="1" dirty="0"/>
              <a:t>Results from the Numerical Experiments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4" y="650927"/>
            <a:ext cx="3772334" cy="286613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29134" y="635429"/>
            <a:ext cx="7923563" cy="5873861"/>
            <a:chOff x="629134" y="635429"/>
            <a:chExt cx="7923563" cy="5873861"/>
          </a:xfrm>
        </p:grpSpPr>
        <p:pic>
          <p:nvPicPr>
            <p:cNvPr id="11268" name="Picture 4" descr="f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34" y="3642102"/>
              <a:ext cx="3763184" cy="2867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731390" y="635429"/>
              <a:ext cx="3821307" cy="5873861"/>
              <a:chOff x="4731390" y="635429"/>
              <a:chExt cx="3821307" cy="5873861"/>
            </a:xfrm>
          </p:grpSpPr>
          <p:pic>
            <p:nvPicPr>
              <p:cNvPr id="11267" name="Picture 3" descr="f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1391" y="635429"/>
                <a:ext cx="3821306" cy="28361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69" name="Picture 5" descr="f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1390" y="3608522"/>
                <a:ext cx="3821307" cy="29007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Text Box 8"/>
          <p:cNvSpPr txBox="1">
            <a:spLocks noChangeAspect="1" noChangeArrowheads="1"/>
          </p:cNvSpPr>
          <p:nvPr/>
        </p:nvSpPr>
        <p:spPr bwMode="auto">
          <a:xfrm>
            <a:off x="0" y="6501546"/>
            <a:ext cx="9143999" cy="461665"/>
          </a:xfrm>
          <a:prstGeom prst="rect">
            <a:avLst/>
          </a:prstGeom>
          <a:solidFill>
            <a:srgbClr val="FFCC99">
              <a:alpha val="62000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Fig. </a:t>
            </a:r>
            <a:r>
              <a:rPr lang="en-US" sz="2400" b="1" dirty="0" smtClean="0"/>
              <a:t>17 </a:t>
            </a:r>
            <a:r>
              <a:rPr lang="en-US" sz="2400" dirty="0" smtClean="0"/>
              <a:t>illustrates the numerical results for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29902" y="46494"/>
            <a:ext cx="7361694" cy="579033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Dean’s 3D Inertial Drive System (US)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34" y="6010752"/>
            <a:ext cx="8576664" cy="514033"/>
          </a:xfrm>
          <a:solidFill>
            <a:srgbClr val="FFCC99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400" dirty="0" smtClean="0"/>
              <a:t>  </a:t>
            </a:r>
            <a:r>
              <a:rPr lang="en-US" sz="2400" b="1" dirty="0" smtClean="0"/>
              <a:t>Fig. 1 </a:t>
            </a:r>
            <a:r>
              <a:rPr lang="en-US" sz="2400" dirty="0" smtClean="0"/>
              <a:t>Dean’s Inertial  drive</a:t>
            </a:r>
            <a:r>
              <a:rPr lang="en-US" sz="2400" dirty="0"/>
              <a:t>, 1959: </a:t>
            </a:r>
            <a:r>
              <a:rPr lang="en-US" sz="2400" dirty="0" smtClean="0"/>
              <a:t>US Patent </a:t>
            </a:r>
            <a:r>
              <a:rPr lang="en-US" sz="2400" dirty="0"/>
              <a:t># 2,886,976</a:t>
            </a:r>
          </a:p>
          <a:p>
            <a:pPr marL="0" indent="0" algn="just" eaLnBrk="1" hangingPunct="1">
              <a:buNone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74534" y="819475"/>
            <a:ext cx="8576664" cy="5206775"/>
            <a:chOff x="274534" y="1153674"/>
            <a:chExt cx="8576664" cy="4881966"/>
          </a:xfrm>
        </p:grpSpPr>
        <p:pic>
          <p:nvPicPr>
            <p:cNvPr id="5122" name="Picture 2" descr="D:\Inertial drives Scans, 01 Feb. 2014\Inertial drives 02 - II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34" y="1153674"/>
              <a:ext cx="8576664" cy="4881966"/>
            </a:xfrm>
            <a:prstGeom prst="rect">
              <a:avLst/>
            </a:prstGeom>
            <a:noFill/>
            <a:ln w="15875">
              <a:solidFill>
                <a:srgbClr val="FF66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27102" y="4259967"/>
              <a:ext cx="3724096" cy="1644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30</a:t>
              </a:r>
              <a:r>
                <a:rPr lang="en-US" dirty="0" smtClean="0"/>
                <a:t> – supporting column</a:t>
              </a:r>
            </a:p>
            <a:p>
              <a:r>
                <a:rPr lang="en-US" b="1" dirty="0" smtClean="0"/>
                <a:t>31</a:t>
              </a:r>
              <a:r>
                <a:rPr lang="en-US" dirty="0" smtClean="0"/>
                <a:t> – assemblage housing</a:t>
              </a:r>
            </a:p>
            <a:p>
              <a:r>
                <a:rPr lang="en-US" b="1" dirty="0" smtClean="0"/>
                <a:t>32</a:t>
              </a:r>
              <a:r>
                <a:rPr lang="en-US" dirty="0" smtClean="0"/>
                <a:t> – tension springs</a:t>
              </a:r>
            </a:p>
            <a:p>
              <a:r>
                <a:rPr lang="en-US" b="1" dirty="0" smtClean="0"/>
                <a:t>33, 34</a:t>
              </a:r>
              <a:r>
                <a:rPr lang="en-US" dirty="0" smtClean="0"/>
                <a:t> – guiding rollers and rails </a:t>
              </a:r>
            </a:p>
            <a:p>
              <a:r>
                <a:rPr lang="en-US" b="1" dirty="0" smtClean="0"/>
                <a:t>40, 42</a:t>
              </a:r>
              <a:r>
                <a:rPr lang="en-US" dirty="0" smtClean="0"/>
                <a:t> – electromagnetic actuators</a:t>
              </a:r>
            </a:p>
            <a:p>
              <a:r>
                <a:rPr lang="en-US" b="1" dirty="0" smtClean="0"/>
                <a:t>45, 46 </a:t>
              </a:r>
              <a:r>
                <a:rPr lang="en-US" dirty="0"/>
                <a:t>– </a:t>
              </a:r>
              <a:r>
                <a:rPr lang="en-US" dirty="0" smtClean="0"/>
                <a:t>micro-electrical switches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4534" y="4259968"/>
              <a:ext cx="3211135" cy="1644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10, 12</a:t>
              </a:r>
              <a:r>
                <a:rPr lang="en-US" dirty="0" smtClean="0"/>
                <a:t> – shafts of the</a:t>
              </a:r>
            </a:p>
            <a:p>
              <a:r>
                <a:rPr lang="en-US" b="1" dirty="0" smtClean="0"/>
                <a:t>14, 16</a:t>
              </a:r>
              <a:r>
                <a:rPr lang="en-US" dirty="0" smtClean="0"/>
                <a:t> </a:t>
              </a:r>
              <a:r>
                <a:rPr lang="en-US" dirty="0"/>
                <a:t>– rotating </a:t>
              </a:r>
              <a:r>
                <a:rPr lang="en-US" dirty="0" smtClean="0"/>
                <a:t>masses</a:t>
              </a:r>
            </a:p>
            <a:p>
              <a:r>
                <a:rPr lang="en-US" b="1" dirty="0" smtClean="0"/>
                <a:t>15, 17</a:t>
              </a:r>
              <a:r>
                <a:rPr lang="en-US" dirty="0" smtClean="0"/>
                <a:t> </a:t>
              </a:r>
              <a:r>
                <a:rPr lang="en-US" dirty="0"/>
                <a:t>– </a:t>
              </a:r>
              <a:r>
                <a:rPr lang="en-US" dirty="0" smtClean="0"/>
                <a:t>oscillating </a:t>
              </a:r>
              <a:r>
                <a:rPr lang="en-US" dirty="0"/>
                <a:t>carrier</a:t>
              </a:r>
            </a:p>
            <a:p>
              <a:r>
                <a:rPr lang="en-US" b="1" dirty="0" smtClean="0"/>
                <a:t>18, 19 </a:t>
              </a:r>
              <a:r>
                <a:rPr lang="en-US" dirty="0"/>
                <a:t>– synchronizing gears</a:t>
              </a:r>
            </a:p>
            <a:p>
              <a:r>
                <a:rPr lang="en-US" b="1" dirty="0" smtClean="0"/>
                <a:t>20, 22 </a:t>
              </a:r>
              <a:r>
                <a:rPr lang="en-US" dirty="0" smtClean="0"/>
                <a:t>– input driving </a:t>
              </a:r>
              <a:r>
                <a:rPr lang="en-US" dirty="0"/>
                <a:t>shaft</a:t>
              </a:r>
            </a:p>
            <a:p>
              <a:r>
                <a:rPr lang="en-US" b="1" dirty="0"/>
                <a:t>25</a:t>
              </a:r>
              <a:r>
                <a:rPr lang="en-US" dirty="0"/>
                <a:t> – one-way friction clutch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5991" y="6381750"/>
            <a:ext cx="395207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6942" y="1704810"/>
            <a:ext cx="1084882" cy="8834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29"/>
            <a:ext cx="8229600" cy="606184"/>
          </a:xfrm>
        </p:spPr>
        <p:txBody>
          <a:bodyPr/>
          <a:lstStyle/>
          <a:p>
            <a:r>
              <a:rPr lang="fr-FR" sz="3200" b="1" dirty="0"/>
              <a:t>Results from the Numerical Experiments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9050" y="5911637"/>
            <a:ext cx="464949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1487" y="632851"/>
            <a:ext cx="8803037" cy="6193461"/>
            <a:chOff x="201487" y="632851"/>
            <a:chExt cx="8803037" cy="6193461"/>
          </a:xfrm>
        </p:grpSpPr>
        <p:grpSp>
          <p:nvGrpSpPr>
            <p:cNvPr id="5" name="Group 4"/>
            <p:cNvGrpSpPr/>
            <p:nvPr/>
          </p:nvGrpSpPr>
          <p:grpSpPr>
            <a:xfrm>
              <a:off x="712923" y="632851"/>
              <a:ext cx="7723327" cy="5755036"/>
              <a:chOff x="836907" y="790415"/>
              <a:chExt cx="7723327" cy="5755036"/>
            </a:xfrm>
          </p:grpSpPr>
          <p:pic>
            <p:nvPicPr>
              <p:cNvPr id="12290" name="Picture 2" descr="f_P1_P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07" y="790415"/>
                <a:ext cx="3709260" cy="28206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1" name="Picture 3" descr="f_P2_P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0974" y="790415"/>
                <a:ext cx="3709260" cy="28206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2" name="Picture 4" descr="f_T1_T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07" y="3735092"/>
                <a:ext cx="3709260" cy="28103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3" name="Picture 5" descr="f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0024" y="3729120"/>
                <a:ext cx="3689658" cy="280083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201487" y="6364647"/>
              <a:ext cx="8803037" cy="461665"/>
            </a:xfrm>
            <a:prstGeom prst="rect">
              <a:avLst/>
            </a:prstGeom>
            <a:solidFill>
              <a:srgbClr val="FFCC99">
                <a:alpha val="62000"/>
              </a:srgbClr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Fig. 18 </a:t>
              </a:r>
              <a:r>
                <a:rPr lang="en-US" sz="2400" dirty="0" smtClean="0"/>
                <a:t>explains the num. results for 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400" b="1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1,2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);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</a:t>
              </a:r>
              <a:r>
                <a:rPr lang="en-US" sz="2400" b="1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3,4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); 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1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1,2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);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b="1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1,2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8054" y="6415491"/>
            <a:ext cx="495946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3317" name="Picture 5" descr="f-v1-fi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54" y="3634455"/>
            <a:ext cx="3697874" cy="28120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9719" y="15498"/>
            <a:ext cx="8229600" cy="526942"/>
          </a:xfrm>
        </p:spPr>
        <p:txBody>
          <a:bodyPr/>
          <a:lstStyle/>
          <a:p>
            <a:r>
              <a:rPr lang="fr-FR" sz="3200" b="1" dirty="0"/>
              <a:t>Results from the Numerical Experiments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656197"/>
            <a:ext cx="8756542" cy="6247969"/>
            <a:chOff x="0" y="656197"/>
            <a:chExt cx="8756542" cy="6247969"/>
          </a:xfrm>
        </p:grpSpPr>
        <p:grpSp>
          <p:nvGrpSpPr>
            <p:cNvPr id="5" name="Group 4"/>
            <p:cNvGrpSpPr/>
            <p:nvPr/>
          </p:nvGrpSpPr>
          <p:grpSpPr>
            <a:xfrm>
              <a:off x="728420" y="656197"/>
              <a:ext cx="7712508" cy="5759294"/>
              <a:chOff x="728419" y="718189"/>
              <a:chExt cx="7712508" cy="5759294"/>
            </a:xfrm>
          </p:grpSpPr>
          <p:pic>
            <p:nvPicPr>
              <p:cNvPr id="13314" name="Picture 2" descr="f-v1-k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419" y="718189"/>
                <a:ext cx="3688597" cy="280250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5" name="Picture 3" descr="f-v1-w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3051" y="718190"/>
                <a:ext cx="3697876" cy="281203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6" name="Picture 4" descr="f-v1-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420" y="3674974"/>
                <a:ext cx="3688596" cy="280250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0" y="6380946"/>
              <a:ext cx="8756542" cy="523220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+mn-lt"/>
                </a:rPr>
                <a:t>Fig. </a:t>
              </a:r>
              <a:r>
                <a:rPr lang="en-US" sz="2400" b="1" dirty="0" smtClean="0">
                  <a:latin typeface="+mn-lt"/>
                </a:rPr>
                <a:t>19 </a:t>
              </a:r>
              <a:r>
                <a:rPr lang="en-US" sz="2400" dirty="0" smtClean="0">
                  <a:latin typeface="+mn-lt"/>
                </a:rPr>
                <a:t>shows</a:t>
              </a:r>
              <a:r>
                <a:rPr lang="en-US" sz="2800" dirty="0" smtClean="0">
                  <a:latin typeface="+mn-lt"/>
                </a:rPr>
                <a:t> </a:t>
              </a:r>
              <a:r>
                <a:rPr lang="en-US" sz="2800" dirty="0">
                  <a:latin typeface="+mn-lt"/>
                </a:rPr>
                <a:t>the num. results for </a:t>
              </a:r>
              <a:r>
                <a:rPr lang="en-US" sz="2400" b="1" i="1" dirty="0" smtClean="0">
                  <a:latin typeface="+mn-lt"/>
                  <a:cs typeface="Times New Roman" panose="02020603050405020304" pitchFamily="18" charset="0"/>
                </a:rPr>
                <a:t>V</a:t>
              </a:r>
              <a:r>
                <a:rPr lang="en-US" sz="2400" b="1" i="1" baseline="-25000" dirty="0" smtClean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sz="2400" b="1" dirty="0" smtClean="0">
                  <a:latin typeface="+mn-lt"/>
                  <a:cs typeface="Times New Roman" panose="02020603050405020304" pitchFamily="18" charset="0"/>
                </a:rPr>
                <a:t>(</a:t>
              </a:r>
              <a:r>
                <a:rPr lang="en-US" sz="2400" b="1" i="1" dirty="0">
                  <a:latin typeface="+mn-lt"/>
                  <a:cs typeface="Times New Roman" panose="02020603050405020304" pitchFamily="18" charset="0"/>
                </a:rPr>
                <a:t>k</a:t>
              </a:r>
              <a:r>
                <a:rPr lang="en-US" sz="2400" b="1" dirty="0" smtClean="0">
                  <a:latin typeface="+mn-lt"/>
                  <a:cs typeface="Times New Roman" panose="02020603050405020304" pitchFamily="18" charset="0"/>
                </a:rPr>
                <a:t>);</a:t>
              </a:r>
              <a:r>
                <a:rPr lang="en-US" sz="2400" b="1" i="1" dirty="0" smtClean="0">
                  <a:latin typeface="+mn-lt"/>
                  <a:cs typeface="Times New Roman" panose="02020603050405020304" pitchFamily="18" charset="0"/>
                </a:rPr>
                <a:t> V</a:t>
              </a:r>
              <a:r>
                <a:rPr lang="en-US" sz="2400" b="1" i="1" baseline="-25000" dirty="0" smtClean="0">
                  <a:latin typeface="+mn-lt"/>
                  <a:cs typeface="Times New Roman" panose="02020603050405020304" pitchFamily="18" charset="0"/>
                </a:rPr>
                <a:t>1</a:t>
              </a:r>
              <a:r>
                <a:rPr lang="en-US" sz="2400" b="1" dirty="0" smtClean="0">
                  <a:latin typeface="+mn-lt"/>
                  <a:cs typeface="Times New Roman" panose="02020603050405020304" pitchFamily="18" charset="0"/>
                </a:rPr>
                <a:t>(</a:t>
              </a:r>
              <a:r>
                <a:rPr lang="en-US" sz="2400" b="1" i="1" dirty="0" smtClean="0">
                  <a:latin typeface="+mn-lt"/>
                  <a:cs typeface="Times New Roman" panose="02020603050405020304" pitchFamily="18" charset="0"/>
                </a:rPr>
                <a:t>t</a:t>
              </a:r>
              <a:r>
                <a:rPr lang="en-US" sz="2400" b="1" dirty="0">
                  <a:latin typeface="+mn-lt"/>
                  <a:cs typeface="Times New Roman" panose="02020603050405020304" pitchFamily="18" charset="0"/>
                </a:rPr>
                <a:t>); </a:t>
              </a:r>
              <a:r>
                <a:rPr lang="en-US" sz="2400" b="1" i="1" dirty="0" smtClean="0">
                  <a:cs typeface="Times New Roman" panose="02020603050405020304" pitchFamily="18" charset="0"/>
                </a:rPr>
                <a:t>V</a:t>
              </a:r>
              <a:r>
                <a:rPr lang="en-US" sz="2400" b="1" i="1" baseline="-25000" dirty="0" smtClean="0">
                  <a:cs typeface="Times New Roman" panose="02020603050405020304" pitchFamily="18" charset="0"/>
                </a:rPr>
                <a:t>1</a:t>
              </a:r>
              <a:r>
                <a:rPr lang="en-US" sz="2400" b="1" dirty="0" smtClean="0">
                  <a:latin typeface="+mn-lt"/>
                  <a:cs typeface="Times New Roman" panose="02020603050405020304" pitchFamily="18" charset="0"/>
                </a:rPr>
                <a:t>(</a:t>
              </a:r>
              <a:r>
                <a:rPr lang="en-US" sz="2400" b="1" i="1" dirty="0">
                  <a:latin typeface="+mn-lt"/>
                  <a:cs typeface="Times New Roman" panose="02020603050405020304" pitchFamily="18" charset="0"/>
                </a:rPr>
                <a:t>b</a:t>
              </a:r>
              <a:r>
                <a:rPr lang="en-US" sz="2400" b="1" dirty="0" smtClean="0">
                  <a:latin typeface="+mn-lt"/>
                  <a:cs typeface="Times New Roman" panose="02020603050405020304" pitchFamily="18" charset="0"/>
                </a:rPr>
                <a:t>); </a:t>
              </a:r>
              <a:r>
                <a:rPr lang="en-US" sz="2400" b="1" i="1" dirty="0" smtClean="0">
                  <a:cs typeface="Times New Roman" panose="02020603050405020304" pitchFamily="18" charset="0"/>
                </a:rPr>
                <a:t>V</a:t>
              </a:r>
              <a:r>
                <a:rPr lang="en-US" sz="2400" b="1" i="1" baseline="-25000" dirty="0" smtClean="0">
                  <a:cs typeface="Times New Roman" panose="02020603050405020304" pitchFamily="18" charset="0"/>
                </a:rPr>
                <a:t>1</a:t>
              </a:r>
              <a:r>
                <a:rPr lang="en-US" sz="2400" b="1" dirty="0" smtClean="0">
                  <a:latin typeface="+mn-lt"/>
                  <a:cs typeface="Times New Roman" panose="02020603050405020304" pitchFamily="18" charset="0"/>
                </a:rPr>
                <a:t>(</a:t>
              </a:r>
              <a:r>
                <a:rPr lang="el-GR" sz="2800" b="1" dirty="0" smtClean="0">
                  <a:latin typeface="+mn-lt"/>
                  <a:cs typeface="Times New Roman" panose="02020603050405020304" pitchFamily="18" charset="0"/>
                </a:rPr>
                <a:t>ᵠ</a:t>
              </a:r>
              <a:r>
                <a:rPr lang="en-US" sz="2400" b="1" baseline="-25000" dirty="0" smtClean="0">
                  <a:latin typeface="+mn-lt"/>
                  <a:cs typeface="Times New Roman" panose="02020603050405020304" pitchFamily="18" charset="0"/>
                </a:rPr>
                <a:t>o</a:t>
              </a:r>
              <a:r>
                <a:rPr lang="en-US" sz="2400" b="1" dirty="0" smtClean="0">
                  <a:latin typeface="+mn-lt"/>
                  <a:cs typeface="Times New Roman" panose="02020603050405020304" pitchFamily="18" charset="0"/>
                </a:rPr>
                <a:t>)</a:t>
              </a:r>
              <a:endParaRPr lang="en-US" sz="2400" b="1" dirty="0">
                <a:latin typeface="+mn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1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2731" y="6245225"/>
            <a:ext cx="543295" cy="381941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2697" y="0"/>
            <a:ext cx="8229600" cy="526942"/>
          </a:xfrm>
        </p:spPr>
        <p:txBody>
          <a:bodyPr/>
          <a:lstStyle/>
          <a:p>
            <a:r>
              <a:rPr lang="fr-FR" sz="3200" b="1" dirty="0"/>
              <a:t>Results from the Numerical Experiments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832881" y="588937"/>
            <a:ext cx="7474211" cy="6121831"/>
            <a:chOff x="832881" y="588937"/>
            <a:chExt cx="7474211" cy="6121831"/>
          </a:xfrm>
        </p:grpSpPr>
        <p:sp>
          <p:nvSpPr>
            <p:cNvPr id="3" name="TextBox 2"/>
            <p:cNvSpPr txBox="1"/>
            <p:nvPr/>
          </p:nvSpPr>
          <p:spPr>
            <a:xfrm>
              <a:off x="1593049" y="6249103"/>
              <a:ext cx="5953874" cy="461665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Fig. 20 </a:t>
              </a:r>
              <a:r>
                <a:rPr lang="en-US" sz="2400" dirty="0" smtClean="0"/>
                <a:t>The velocity of Chassis </a:t>
              </a:r>
              <a:r>
                <a:rPr lang="en-US" sz="2400" dirty="0">
                  <a:sym typeface="Symbol"/>
                </a:rPr>
                <a:t> </a:t>
              </a:r>
              <a:r>
                <a:rPr lang="en-US" sz="2400" dirty="0" smtClean="0"/>
                <a:t>V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(</a:t>
              </a:r>
              <a:r>
                <a:rPr lang="el-GR" sz="2400" dirty="0" smtClean="0"/>
                <a:t>ω</a:t>
              </a:r>
              <a:r>
                <a:rPr lang="en-US" sz="2400" dirty="0" smtClean="0"/>
                <a:t>, k)</a:t>
              </a:r>
              <a:r>
                <a:rPr lang="en-US" sz="2400" dirty="0" smtClean="0">
                  <a:sym typeface="Symbol"/>
                </a:rPr>
                <a:t> </a:t>
              </a:r>
              <a:endParaRPr lang="en-US" sz="2400" i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1" y="588937"/>
              <a:ext cx="7474211" cy="56770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851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0058"/>
          </a:xfrm>
        </p:spPr>
        <p:txBody>
          <a:bodyPr/>
          <a:lstStyle/>
          <a:p>
            <a:r>
              <a:rPr lang="fr-FR" sz="3200" b="1" dirty="0"/>
              <a:t>Results from the Numerical Experiments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90414" y="712922"/>
            <a:ext cx="7437964" cy="5954960"/>
            <a:chOff x="790414" y="712922"/>
            <a:chExt cx="7437964" cy="5954960"/>
          </a:xfrm>
        </p:grpSpPr>
        <p:sp>
          <p:nvSpPr>
            <p:cNvPr id="6" name="TextBox 5"/>
            <p:cNvSpPr txBox="1"/>
            <p:nvPr/>
          </p:nvSpPr>
          <p:spPr>
            <a:xfrm>
              <a:off x="790414" y="6206217"/>
              <a:ext cx="7437964" cy="461665"/>
            </a:xfrm>
            <a:prstGeom prst="rect">
              <a:avLst/>
            </a:prstGeom>
            <a:solidFill>
              <a:srgbClr val="FFCC99">
                <a:alpha val="66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Fig. 21 </a:t>
              </a:r>
              <a:r>
                <a:rPr lang="en-US" sz="2400" dirty="0"/>
                <a:t>V</a:t>
              </a:r>
              <a:r>
                <a:rPr lang="en-US" sz="2400" dirty="0" smtClean="0"/>
                <a:t>elocity of the Robot Chassis 1, </a:t>
              </a:r>
              <a:r>
                <a:rPr lang="en-US" sz="2400" dirty="0" smtClean="0">
                  <a:sym typeface="Symbol"/>
                </a:rPr>
                <a:t> </a:t>
              </a:r>
              <a:r>
                <a:rPr lang="en-US" sz="2400" dirty="0" smtClean="0"/>
                <a:t>V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(S</a:t>
              </a:r>
              <a:r>
                <a:rPr lang="en-US" sz="2400" baseline="-25000" dirty="0" smtClean="0"/>
                <a:t>0</a:t>
              </a:r>
              <a:r>
                <a:rPr lang="en-US" sz="2400" dirty="0" smtClean="0"/>
                <a:t>, </a:t>
              </a:r>
              <a:r>
                <a:rPr lang="en-US" sz="2400" dirty="0" smtClean="0">
                  <a:sym typeface="Symbol"/>
                </a:rPr>
                <a:t></a:t>
              </a:r>
              <a:r>
                <a:rPr lang="en-US" sz="2400" baseline="-25000" dirty="0"/>
                <a:t>0</a:t>
              </a:r>
              <a:r>
                <a:rPr lang="en-US" sz="2400" dirty="0" smtClean="0"/>
                <a:t>)</a:t>
              </a:r>
              <a:r>
                <a:rPr lang="en-US" sz="2400" dirty="0">
                  <a:sym typeface="Symbol"/>
                </a:rPr>
                <a:t> </a:t>
              </a:r>
              <a:endParaRPr lang="en-US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116" y="712922"/>
              <a:ext cx="7232262" cy="54932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441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0" y="738723"/>
            <a:ext cx="7194071" cy="5467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710" y="0"/>
            <a:ext cx="8229600" cy="728420"/>
          </a:xfrm>
        </p:spPr>
        <p:txBody>
          <a:bodyPr/>
          <a:lstStyle/>
          <a:p>
            <a:r>
              <a:rPr lang="fr-FR" sz="3200" b="1" dirty="0"/>
              <a:t>Results from the Numerical Experiments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90414" y="6206217"/>
            <a:ext cx="7437964" cy="461665"/>
          </a:xfrm>
          <a:prstGeom prst="rect">
            <a:avLst/>
          </a:prstGeom>
          <a:solidFill>
            <a:srgbClr val="FFCC99">
              <a:alpha val="6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Fig. 21 </a:t>
            </a:r>
            <a:r>
              <a:rPr lang="en-US" sz="2400" dirty="0"/>
              <a:t>V</a:t>
            </a:r>
            <a:r>
              <a:rPr lang="en-US" sz="2400" dirty="0" smtClean="0"/>
              <a:t>elocity of the Robot Chassis 1, </a:t>
            </a:r>
            <a:r>
              <a:rPr lang="en-US" sz="2400" dirty="0" smtClean="0">
                <a:sym typeface="Symbol"/>
              </a:rPr>
              <a:t>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(k, </a:t>
            </a:r>
            <a:r>
              <a:rPr lang="en-US" sz="2400" dirty="0" smtClean="0">
                <a:sym typeface="Symbol"/>
              </a:rPr>
              <a:t></a:t>
            </a:r>
            <a:r>
              <a:rPr lang="en-US" sz="2400" baseline="-25000" dirty="0"/>
              <a:t>0</a:t>
            </a:r>
            <a:r>
              <a:rPr lang="en-US" sz="2400" dirty="0" smtClean="0"/>
              <a:t>)</a:t>
            </a:r>
            <a:r>
              <a:rPr lang="en-US" sz="2400" dirty="0">
                <a:sym typeface="Symbol"/>
              </a:rPr>
              <a:t> 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3361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54" y="32215"/>
            <a:ext cx="7639745" cy="714016"/>
          </a:xfrm>
        </p:spPr>
        <p:txBody>
          <a:bodyPr/>
          <a:lstStyle/>
          <a:p>
            <a:r>
              <a:rPr lang="en-US" sz="3200" b="1" dirty="0" smtClean="0"/>
              <a:t>Top View of </a:t>
            </a:r>
            <a:r>
              <a:rPr lang="en-US" sz="3200" b="1" dirty="0"/>
              <a:t>Inertial Driven </a:t>
            </a:r>
            <a:r>
              <a:rPr lang="en-US" sz="3200" b="1" dirty="0" smtClean="0"/>
              <a:t>Robot</a:t>
            </a:r>
            <a:endParaRPr lang="en-US" sz="32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166649" y="5569218"/>
            <a:ext cx="122384" cy="209543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27970" y="6381750"/>
            <a:ext cx="410705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79621" y="746231"/>
            <a:ext cx="7652378" cy="5958853"/>
            <a:chOff x="679621" y="746231"/>
            <a:chExt cx="7652378" cy="5958853"/>
          </a:xfrm>
        </p:grpSpPr>
        <p:grpSp>
          <p:nvGrpSpPr>
            <p:cNvPr id="6176" name="Group 6175"/>
            <p:cNvGrpSpPr/>
            <p:nvPr/>
          </p:nvGrpSpPr>
          <p:grpSpPr>
            <a:xfrm>
              <a:off x="679621" y="746231"/>
              <a:ext cx="7652378" cy="5958853"/>
              <a:chOff x="679621" y="746231"/>
              <a:chExt cx="7652378" cy="5958853"/>
            </a:xfrm>
          </p:grpSpPr>
          <p:grpSp>
            <p:nvGrpSpPr>
              <p:cNvPr id="6156" name="Group 6155"/>
              <p:cNvGrpSpPr/>
              <p:nvPr/>
            </p:nvGrpSpPr>
            <p:grpSpPr>
              <a:xfrm>
                <a:off x="679621" y="746231"/>
                <a:ext cx="7652378" cy="5958853"/>
                <a:chOff x="679621" y="746231"/>
                <a:chExt cx="7652378" cy="5958853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79621" y="746231"/>
                  <a:ext cx="7652378" cy="5958853"/>
                  <a:chOff x="679621" y="746231"/>
                  <a:chExt cx="7652378" cy="5958853"/>
                </a:xfrm>
              </p:grpSpPr>
              <p:grpSp>
                <p:nvGrpSpPr>
                  <p:cNvPr id="6150" name="Group 6149"/>
                  <p:cNvGrpSpPr/>
                  <p:nvPr/>
                </p:nvGrpSpPr>
                <p:grpSpPr>
                  <a:xfrm>
                    <a:off x="679621" y="746231"/>
                    <a:ext cx="7652378" cy="5958853"/>
                    <a:chOff x="-210194" y="700001"/>
                    <a:chExt cx="7652378" cy="5958853"/>
                  </a:xfrm>
                </p:grpSpPr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-210194" y="735183"/>
                      <a:ext cx="7652378" cy="5923671"/>
                      <a:chOff x="-57148" y="728419"/>
                      <a:chExt cx="7652378" cy="5923671"/>
                    </a:xfrm>
                  </p:grpSpPr>
                  <p:pic>
                    <p:nvPicPr>
                      <p:cNvPr id="6146" name="Picture 2" descr="DSCF0018 - corrected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875" y="728419"/>
                        <a:ext cx="7647105" cy="5457811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6" name="Rectangle 5"/>
                      <p:cNvSpPr/>
                      <p:nvPr/>
                    </p:nvSpPr>
                    <p:spPr>
                      <a:xfrm>
                        <a:off x="-57148" y="6190425"/>
                        <a:ext cx="7647105" cy="461665"/>
                      </a:xfrm>
                      <a:prstGeom prst="rect">
                        <a:avLst/>
                      </a:prstGeom>
                      <a:solidFill>
                        <a:srgbClr val="FFCC99">
                          <a:alpha val="60000"/>
                        </a:srgbClr>
                      </a:solidFill>
                      <a:ln w="6350">
                        <a:solidFill>
                          <a:srgbClr val="FF0000"/>
                        </a:solidFill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en-US" sz="2400" b="1" dirty="0"/>
                          <a:t>Fig. </a:t>
                        </a:r>
                        <a:r>
                          <a:rPr lang="en-US" sz="2400" b="1" dirty="0" smtClean="0"/>
                          <a:t>22 </a:t>
                        </a:r>
                        <a:r>
                          <a:rPr lang="en-US" sz="2400" dirty="0" smtClean="0"/>
                          <a:t>Determining the towing force of the robot</a:t>
                        </a:r>
                        <a:endParaRPr lang="en-US" sz="2400" dirty="0"/>
                      </a:p>
                    </p:txBody>
                  </p:sp>
                </p:grpSp>
                <p:sp>
                  <p:nvSpPr>
                    <p:cNvPr id="10" name="Rectangle 9"/>
                    <p:cNvSpPr/>
                    <p:nvPr/>
                  </p:nvSpPr>
                  <p:spPr>
                    <a:xfrm>
                      <a:off x="1980919" y="735183"/>
                      <a:ext cx="32733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p:txBody>
                </p:sp>
                <p:cxnSp>
                  <p:nvCxnSpPr>
                    <p:cNvPr id="16" name="Straight Arrow Connector 15"/>
                    <p:cNvCxnSpPr/>
                    <p:nvPr/>
                  </p:nvCxnSpPr>
                  <p:spPr>
                    <a:xfrm flipV="1">
                      <a:off x="5067961" y="4494773"/>
                      <a:ext cx="629004" cy="1187373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Arrow Connector 21"/>
                    <p:cNvCxnSpPr/>
                    <p:nvPr/>
                  </p:nvCxnSpPr>
                  <p:spPr>
                    <a:xfrm flipH="1">
                      <a:off x="6065692" y="1100111"/>
                      <a:ext cx="970548" cy="2060381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Arrow Connector 25"/>
                    <p:cNvCxnSpPr/>
                    <p:nvPr/>
                  </p:nvCxnSpPr>
                  <p:spPr>
                    <a:xfrm>
                      <a:off x="2144586" y="1100378"/>
                      <a:ext cx="593446" cy="1759453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Arrow Connector 26"/>
                    <p:cNvCxnSpPr/>
                    <p:nvPr/>
                  </p:nvCxnSpPr>
                  <p:spPr>
                    <a:xfrm flipV="1">
                      <a:off x="4255622" y="3626868"/>
                      <a:ext cx="1124811" cy="210566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Arrow Connector 34"/>
                    <p:cNvCxnSpPr/>
                    <p:nvPr/>
                  </p:nvCxnSpPr>
                  <p:spPr>
                    <a:xfrm>
                      <a:off x="385989" y="1134117"/>
                      <a:ext cx="528412" cy="176631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4876551" y="5732531"/>
                      <a:ext cx="32733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p:txBody>
                </p:sp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3945965" y="5746212"/>
                      <a:ext cx="32733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p:txBody>
                </p:sp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6161822" y="5749959"/>
                      <a:ext cx="32733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2535535" y="734007"/>
                      <a:ext cx="32733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p:txBody>
                </p:sp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3618631" y="714462"/>
                      <a:ext cx="32733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p:txBody>
                </p: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4809021" y="700001"/>
                      <a:ext cx="32733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p:txBody>
                </p: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2670300" y="5792884"/>
                      <a:ext cx="32733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/>
                        <a:t>4</a:t>
                      </a:r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6163185" y="711086"/>
                      <a:ext cx="32733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p:txBody>
                </p: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244890" y="721896"/>
                      <a:ext cx="270028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p:txBody>
                </p:sp>
                <p:cxnSp>
                  <p:nvCxnSpPr>
                    <p:cNvPr id="57" name="Straight Arrow Connector 56"/>
                    <p:cNvCxnSpPr/>
                    <p:nvPr/>
                  </p:nvCxnSpPr>
                  <p:spPr>
                    <a:xfrm>
                      <a:off x="3817056" y="1114438"/>
                      <a:ext cx="123426" cy="384243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Arrow Connector 59"/>
                    <p:cNvCxnSpPr/>
                    <p:nvPr/>
                  </p:nvCxnSpPr>
                  <p:spPr>
                    <a:xfrm>
                      <a:off x="6393025" y="1037120"/>
                      <a:ext cx="97494" cy="19399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Arrow Connector 61"/>
                    <p:cNvCxnSpPr/>
                    <p:nvPr/>
                  </p:nvCxnSpPr>
                  <p:spPr>
                    <a:xfrm>
                      <a:off x="2721065" y="1033506"/>
                      <a:ext cx="77744" cy="203573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" name="Right Arrow 31"/>
                  <p:cNvSpPr/>
                  <p:nvPr/>
                </p:nvSpPr>
                <p:spPr>
                  <a:xfrm>
                    <a:off x="4330440" y="5309685"/>
                    <a:ext cx="310974" cy="242316"/>
                  </a:xfrm>
                  <a:prstGeom prst="rightArrow">
                    <a:avLst/>
                  </a:prstGeom>
                  <a:solidFill>
                    <a:srgbClr val="00CCF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" name="Up-Down Arrow 50"/>
                  <p:cNvSpPr/>
                  <p:nvPr/>
                </p:nvSpPr>
                <p:spPr>
                  <a:xfrm rot="5400000">
                    <a:off x="5838548" y="2747355"/>
                    <a:ext cx="238455" cy="680279"/>
                  </a:xfrm>
                  <a:prstGeom prst="upDownArrow">
                    <a:avLst/>
                  </a:prstGeom>
                  <a:solidFill>
                    <a:srgbClr val="FF000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" name="Striped Right Arrow 12"/>
                  <p:cNvSpPr/>
                  <p:nvPr/>
                </p:nvSpPr>
                <p:spPr>
                  <a:xfrm>
                    <a:off x="7654555" y="3189556"/>
                    <a:ext cx="543001" cy="320762"/>
                  </a:xfrm>
                  <a:prstGeom prst="stripedRightArrow">
                    <a:avLst/>
                  </a:prstGeom>
                  <a:solidFill>
                    <a:srgbClr val="33CCF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Right Arrow 52"/>
                  <p:cNvSpPr/>
                  <p:nvPr/>
                </p:nvSpPr>
                <p:spPr>
                  <a:xfrm>
                    <a:off x="4267395" y="1274103"/>
                    <a:ext cx="310974" cy="242316"/>
                  </a:xfrm>
                  <a:prstGeom prst="rightArrow">
                    <a:avLst/>
                  </a:prstGeom>
                  <a:solidFill>
                    <a:srgbClr val="00CCF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" name="Right Arrow 53"/>
                  <p:cNvSpPr/>
                  <p:nvPr/>
                </p:nvSpPr>
                <p:spPr>
                  <a:xfrm>
                    <a:off x="7597431" y="5166795"/>
                    <a:ext cx="310974" cy="242316"/>
                  </a:xfrm>
                  <a:prstGeom prst="rightArrow">
                    <a:avLst/>
                  </a:prstGeom>
                  <a:solidFill>
                    <a:srgbClr val="00CCF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Right Arrow 54"/>
                  <p:cNvSpPr/>
                  <p:nvPr/>
                </p:nvSpPr>
                <p:spPr>
                  <a:xfrm>
                    <a:off x="7289033" y="1395261"/>
                    <a:ext cx="310974" cy="242316"/>
                  </a:xfrm>
                  <a:prstGeom prst="rightArrow">
                    <a:avLst/>
                  </a:prstGeom>
                  <a:solidFill>
                    <a:srgbClr val="00CCF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692254" y="3991465"/>
                  <a:ext cx="2736647" cy="2308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1</a:t>
                  </a:r>
                  <a:r>
                    <a:rPr lang="en-US" dirty="0" smtClean="0"/>
                    <a:t> – outer frame</a:t>
                  </a:r>
                </a:p>
                <a:p>
                  <a:r>
                    <a:rPr lang="en-US" b="1" dirty="0" smtClean="0"/>
                    <a:t>2</a:t>
                  </a:r>
                  <a:r>
                    <a:rPr lang="en-US" dirty="0" smtClean="0"/>
                    <a:t> – inner frame</a:t>
                  </a:r>
                </a:p>
                <a:p>
                  <a:r>
                    <a:rPr lang="en-US" b="1" dirty="0" smtClean="0"/>
                    <a:t>3</a:t>
                  </a:r>
                  <a:r>
                    <a:rPr lang="en-US" dirty="0" smtClean="0"/>
                    <a:t> – rotating masses</a:t>
                  </a:r>
                </a:p>
                <a:p>
                  <a:r>
                    <a:rPr lang="en-US" b="1" dirty="0" smtClean="0"/>
                    <a:t>4</a:t>
                  </a:r>
                  <a:r>
                    <a:rPr lang="en-US" dirty="0" smtClean="0"/>
                    <a:t> – one-way bearings</a:t>
                  </a:r>
                </a:p>
                <a:p>
                  <a:r>
                    <a:rPr lang="en-US" b="1" dirty="0" smtClean="0"/>
                    <a:t>5</a:t>
                  </a:r>
                  <a:r>
                    <a:rPr lang="en-US" dirty="0" smtClean="0"/>
                    <a:t> – spring system</a:t>
                  </a:r>
                </a:p>
                <a:p>
                  <a:r>
                    <a:rPr lang="en-US" b="1" dirty="0" smtClean="0"/>
                    <a:t>6</a:t>
                  </a:r>
                  <a:r>
                    <a:rPr lang="en-US" dirty="0" smtClean="0"/>
                    <a:t> – wheels</a:t>
                  </a:r>
                </a:p>
                <a:p>
                  <a:r>
                    <a:rPr lang="en-US" b="1" dirty="0" smtClean="0"/>
                    <a:t>7</a:t>
                  </a:r>
                  <a:r>
                    <a:rPr lang="en-US" dirty="0" smtClean="0"/>
                    <a:t> – </a:t>
                  </a:r>
                  <a:r>
                    <a:rPr lang="en-US" dirty="0"/>
                    <a:t>a</a:t>
                  </a:r>
                  <a:r>
                    <a:rPr lang="en-US" dirty="0" smtClean="0"/>
                    <a:t> DC motor</a:t>
                  </a:r>
                </a:p>
                <a:p>
                  <a:r>
                    <a:rPr lang="en-US" b="1" dirty="0" smtClean="0"/>
                    <a:t>8</a:t>
                  </a:r>
                  <a:r>
                    <a:rPr lang="en-US" dirty="0" smtClean="0"/>
                    <a:t> – spring dynamometer </a:t>
                  </a:r>
                  <a:endParaRPr lang="en-US" dirty="0"/>
                </a:p>
              </p:txBody>
            </p:sp>
            <p:cxnSp>
              <p:nvCxnSpPr>
                <p:cNvPr id="6152" name="Straight Arrow Connector 6151"/>
                <p:cNvCxnSpPr/>
                <p:nvPr/>
              </p:nvCxnSpPr>
              <p:spPr>
                <a:xfrm flipV="1">
                  <a:off x="7282840" y="5617634"/>
                  <a:ext cx="97494" cy="2214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flipV="1">
                  <a:off x="3883171" y="5817689"/>
                  <a:ext cx="152493" cy="2214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69" name="Straight Arrow Connector 6168"/>
              <p:cNvCxnSpPr>
                <a:stCxn id="46" idx="2"/>
              </p:cNvCxnSpPr>
              <p:nvPr/>
            </p:nvCxnSpPr>
            <p:spPr>
              <a:xfrm flipH="1">
                <a:off x="4706871" y="1146341"/>
                <a:ext cx="1155632" cy="23639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/>
            <p:cNvCxnSpPr/>
            <p:nvPr/>
          </p:nvCxnSpPr>
          <p:spPr>
            <a:xfrm flipV="1">
              <a:off x="5145437" y="2620266"/>
              <a:ext cx="1085566" cy="31584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7744738" y="785312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5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322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9310"/>
            <a:ext cx="8229600" cy="5934990"/>
          </a:xfrm>
          <a:solidFill>
            <a:srgbClr val="FFCC99">
              <a:alpha val="50195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CC"/>
                </a:solidFill>
              </a:rPr>
              <a:t>Tests</a:t>
            </a:r>
            <a:r>
              <a:rPr lang="en-US" sz="2800" b="1" dirty="0" smtClean="0"/>
              <a:t> </a:t>
            </a:r>
            <a:r>
              <a:rPr lang="en-US" sz="2800" dirty="0" smtClean="0"/>
              <a:t>were conducted with the prototype robot and a forward motion </a:t>
            </a:r>
            <a:r>
              <a:rPr lang="en-US" sz="2800" dirty="0"/>
              <a:t>i</a:t>
            </a:r>
            <a:r>
              <a:rPr lang="en-US" sz="2800" dirty="0" smtClean="0"/>
              <a:t>s documented although in a </a:t>
            </a:r>
            <a:r>
              <a:rPr lang="en-US" sz="2800" b="1" dirty="0" smtClean="0">
                <a:solidFill>
                  <a:srgbClr val="0000CC"/>
                </a:solidFill>
              </a:rPr>
              <a:t>pulsing</a:t>
            </a:r>
            <a:r>
              <a:rPr lang="en-US" sz="2800" dirty="0" smtClean="0"/>
              <a:t> style. The latter refers to the pulsing nature of the transmitted force. </a:t>
            </a:r>
            <a:r>
              <a:rPr lang="en-US" sz="2800" dirty="0"/>
              <a:t>W</a:t>
            </a:r>
            <a:r>
              <a:rPr lang="en-US" sz="2800" dirty="0" smtClean="0"/>
              <a:t>hen the frequency of excitation increases the motion of the robot becomes smooth and steady.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800" dirty="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A towing force</a:t>
            </a:r>
            <a:r>
              <a:rPr lang="en-US" sz="2800" b="1" dirty="0" smtClean="0"/>
              <a:t> </a:t>
            </a:r>
            <a:r>
              <a:rPr lang="en-US" sz="2800" dirty="0" smtClean="0"/>
              <a:t>ranging from </a:t>
            </a:r>
            <a:r>
              <a:rPr lang="en-US" sz="2800" b="1" dirty="0" smtClean="0">
                <a:solidFill>
                  <a:srgbClr val="0000CC"/>
                </a:solidFill>
              </a:rPr>
              <a:t>0</a:t>
            </a:r>
            <a:r>
              <a:rPr lang="en-US" sz="2800" dirty="0" smtClean="0"/>
              <a:t> to </a:t>
            </a:r>
            <a:r>
              <a:rPr lang="en-US" sz="2800" b="1" dirty="0" smtClean="0">
                <a:solidFill>
                  <a:srgbClr val="0000CC"/>
                </a:solidFill>
              </a:rPr>
              <a:t>8.0 </a:t>
            </a:r>
            <a:r>
              <a:rPr lang="en-US" sz="2800" dirty="0" smtClean="0"/>
              <a:t>[N] was measured, depending upon: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the magnitude of rotating unbalance 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800" dirty="0" smtClean="0">
                <a:cs typeface="Times New Roman" pitchFamily="18" charset="0"/>
              </a:rPr>
              <a:t>,</a:t>
            </a:r>
            <a:r>
              <a:rPr lang="en-US" sz="2800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oscillating mass </a:t>
            </a:r>
            <a:r>
              <a:rPr lang="en-US" sz="2800" b="1" i="1" dirty="0" smtClean="0">
                <a:solidFill>
                  <a:srgbClr val="0000CC"/>
                </a:solidFill>
              </a:rPr>
              <a:t>m</a:t>
            </a:r>
            <a:r>
              <a:rPr lang="en-US" sz="2800" b="1" i="1" baseline="-25000" dirty="0" smtClean="0">
                <a:solidFill>
                  <a:srgbClr val="0000CC"/>
                </a:solidFill>
              </a:rPr>
              <a:t>2</a:t>
            </a:r>
            <a:r>
              <a:rPr lang="en-US" sz="2800" dirty="0" smtClean="0"/>
              <a:t>,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resonance frequency </a:t>
            </a:r>
            <a:r>
              <a:rPr lang="en-US" sz="2800" b="1" i="1" dirty="0" smtClean="0">
                <a:solidFill>
                  <a:srgbClr val="0000CC"/>
                </a:solidFill>
              </a:rPr>
              <a:t>f</a:t>
            </a:r>
            <a:r>
              <a:rPr lang="en-US" sz="2800" dirty="0" smtClean="0"/>
              <a:t>,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coefficient of static friction </a:t>
            </a:r>
            <a:r>
              <a:rPr lang="el-GR" sz="2800" b="1" i="1" dirty="0" smtClean="0">
                <a:solidFill>
                  <a:srgbClr val="0000CC"/>
                </a:solidFill>
              </a:rPr>
              <a:t>μ</a:t>
            </a:r>
            <a:r>
              <a:rPr lang="en-US" sz="2800" b="1" i="1" baseline="-25000" dirty="0" smtClean="0">
                <a:solidFill>
                  <a:srgbClr val="0000CC"/>
                </a:solidFill>
              </a:rPr>
              <a:t>s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the total mass </a:t>
            </a:r>
            <a:r>
              <a:rPr lang="en-US" sz="2800" b="1" i="1" dirty="0" smtClean="0">
                <a:solidFill>
                  <a:srgbClr val="0000CC"/>
                </a:solidFill>
              </a:rPr>
              <a:t>M</a:t>
            </a:r>
            <a:r>
              <a:rPr lang="en-US" sz="2800" b="1" i="1" baseline="-25000" dirty="0" smtClean="0">
                <a:solidFill>
                  <a:srgbClr val="0000CC"/>
                </a:solidFill>
              </a:rPr>
              <a:t>T</a:t>
            </a:r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dirty="0" smtClean="0"/>
              <a:t>of the prototype.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2108" y="6136737"/>
            <a:ext cx="472698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4915"/>
          </a:xfrm>
        </p:spPr>
        <p:txBody>
          <a:bodyPr/>
          <a:lstStyle/>
          <a:p>
            <a:r>
              <a:rPr lang="en-US" sz="3200" b="1" dirty="0" smtClean="0"/>
              <a:t>Measuring Set Up for the Robot Experiments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071" y="6231633"/>
            <a:ext cx="408929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9"/>
          <a:stretch/>
        </p:blipFill>
        <p:spPr bwMode="auto">
          <a:xfrm>
            <a:off x="641385" y="774231"/>
            <a:ext cx="7847500" cy="5128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231738" y="5903018"/>
            <a:ext cx="8666795" cy="830997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Fig. 23 </a:t>
            </a:r>
            <a:r>
              <a:rPr lang="en-US" sz="2400" dirty="0" smtClean="0"/>
              <a:t>1 - the shaker, 2 Data Log system, 3 – External power </a:t>
            </a:r>
          </a:p>
          <a:p>
            <a:pPr algn="ctr"/>
            <a:r>
              <a:rPr lang="en-US" sz="2400" dirty="0" smtClean="0"/>
              <a:t>source, </a:t>
            </a:r>
            <a:r>
              <a:rPr lang="en-US" sz="2400" b="1" dirty="0" smtClean="0"/>
              <a:t>4 </a:t>
            </a:r>
            <a:r>
              <a:rPr lang="en-US" sz="2400" dirty="0" smtClean="0"/>
              <a:t>– motor speed controller, 5 -accelerometer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80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9"/>
          <a:stretch/>
        </p:blipFill>
        <p:spPr bwMode="auto">
          <a:xfrm>
            <a:off x="139092" y="929898"/>
            <a:ext cx="8865818" cy="575264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9092" y="124971"/>
            <a:ext cx="886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Table 2 </a:t>
            </a:r>
            <a:r>
              <a:rPr lang="en-US" sz="3200" b="1" dirty="0" smtClean="0"/>
              <a:t>Experimental results for </a:t>
            </a:r>
            <a:r>
              <a:rPr lang="en-US" sz="3200" b="1" i="1" dirty="0" smtClean="0"/>
              <a:t>M</a:t>
            </a:r>
            <a:r>
              <a:rPr lang="en-US" sz="3200" b="1" dirty="0" smtClean="0"/>
              <a:t> </a:t>
            </a:r>
            <a:r>
              <a:rPr lang="bg-BG" sz="3200" b="1" dirty="0"/>
              <a:t>= 1.310 kg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675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3288" y="0"/>
            <a:ext cx="4276725" cy="6819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Conclusions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02300"/>
          </a:xfrm>
          <a:solidFill>
            <a:srgbClr val="FFCC99">
              <a:alpha val="50195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The</a:t>
            </a:r>
            <a:r>
              <a:rPr lang="en-US" sz="2800" dirty="0" smtClean="0"/>
              <a:t> numerical results of the suggested model revealed strong sensitivity of the mean velocity </a:t>
            </a:r>
            <a:r>
              <a:rPr lang="en-US" sz="2800" b="1" dirty="0" smtClean="0">
                <a:solidFill>
                  <a:srgbClr val="0000CC"/>
                </a:solidFill>
              </a:rPr>
              <a:t>V</a:t>
            </a:r>
            <a:r>
              <a:rPr lang="en-US" sz="2800" b="1" baseline="-25000" dirty="0" smtClean="0">
                <a:solidFill>
                  <a:srgbClr val="0000CC"/>
                </a:solidFill>
              </a:rPr>
              <a:t>1</a:t>
            </a:r>
            <a:r>
              <a:rPr lang="en-US" sz="2800" dirty="0" smtClean="0"/>
              <a:t> to the pre-tension of the equivalent spring, </a:t>
            </a:r>
            <a:r>
              <a:rPr lang="en-US" sz="2800" b="1" dirty="0" smtClean="0">
                <a:solidFill>
                  <a:srgbClr val="0000CC"/>
                </a:solidFill>
              </a:rPr>
              <a:t>So</a:t>
            </a:r>
            <a:r>
              <a:rPr lang="bg-BG" sz="2800" dirty="0" smtClean="0"/>
              <a:t>, </a:t>
            </a:r>
            <a:r>
              <a:rPr lang="en-US" sz="2800" dirty="0" smtClean="0"/>
              <a:t>to the initial phase angle of the rotating masses </a:t>
            </a:r>
            <a:r>
              <a:rPr lang="en-US" sz="2800" b="1" dirty="0" smtClean="0">
                <a:solidFill>
                  <a:srgbClr val="0000CC"/>
                </a:solidFill>
                <a:sym typeface="Symbol"/>
              </a:rPr>
              <a:t></a:t>
            </a:r>
            <a:r>
              <a:rPr lang="en-US" sz="2800" b="1" baseline="-25000" dirty="0" smtClean="0">
                <a:solidFill>
                  <a:srgbClr val="0000CC"/>
                </a:solidFill>
                <a:sym typeface="Symbol"/>
              </a:rPr>
              <a:t>0</a:t>
            </a:r>
            <a:r>
              <a:rPr lang="en-US" sz="2800" dirty="0" smtClean="0"/>
              <a:t>, and dissipation of energy (</a:t>
            </a:r>
            <a:r>
              <a:rPr lang="en-US" sz="2800" b="1" dirty="0" smtClean="0">
                <a:solidFill>
                  <a:srgbClr val="0000CC"/>
                </a:solidFill>
              </a:rPr>
              <a:t>b</a:t>
            </a:r>
            <a:r>
              <a:rPr lang="en-US" sz="2800" dirty="0" smtClean="0"/>
              <a:t>) in the  mechanical systems.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The</a:t>
            </a:r>
            <a:r>
              <a:rPr lang="en-US" sz="2800" dirty="0" smtClean="0"/>
              <a:t> passive nature of driving wheels ensured </a:t>
            </a:r>
            <a:r>
              <a:rPr lang="en-US" sz="2800" b="1" dirty="0" smtClean="0">
                <a:solidFill>
                  <a:srgbClr val="0000CC"/>
                </a:solidFill>
              </a:rPr>
              <a:t>rolling</a:t>
            </a:r>
            <a:r>
              <a:rPr lang="en-US" sz="2800" dirty="0" smtClean="0"/>
              <a:t> of wheels </a:t>
            </a:r>
            <a:r>
              <a:rPr lang="en-US" sz="2800" b="1" dirty="0" smtClean="0"/>
              <a:t>without sliding </a:t>
            </a:r>
            <a:r>
              <a:rPr lang="en-US" sz="2800" dirty="0" smtClean="0"/>
              <a:t>over planes of different surface roughness.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The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resonance</a:t>
            </a:r>
            <a:r>
              <a:rPr lang="en-US" sz="2800" dirty="0" smtClean="0"/>
              <a:t> regime of vibration propulsion is the most appropriate to attain </a:t>
            </a:r>
            <a:r>
              <a:rPr lang="en-US" sz="2800" b="1" dirty="0" smtClean="0">
                <a:solidFill>
                  <a:srgbClr val="0000CC"/>
                </a:solidFill>
              </a:rPr>
              <a:t>maximal mean velocity</a:t>
            </a:r>
            <a:r>
              <a:rPr lang="en-US" sz="2800" dirty="0" smtClean="0"/>
              <a:t> of the robot, but it is accompanied with great dynamic stresses in  mechanical components of the system.</a:t>
            </a:r>
            <a:endParaRPr lang="en-US" sz="28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0306" y="6198728"/>
            <a:ext cx="457200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427" y="13585"/>
            <a:ext cx="7594168" cy="621846"/>
          </a:xfrm>
        </p:spPr>
        <p:txBody>
          <a:bodyPr/>
          <a:lstStyle/>
          <a:p>
            <a:pPr eaLnBrk="1" hangingPunct="1"/>
            <a:r>
              <a:rPr lang="en-US" sz="3200" b="1" dirty="0"/>
              <a:t>Dean’s </a:t>
            </a:r>
            <a:r>
              <a:rPr lang="en-US" sz="3200" b="1" dirty="0" smtClean="0"/>
              <a:t>3D Inertial </a:t>
            </a:r>
            <a:r>
              <a:rPr lang="en-US" sz="3200" b="1" dirty="0"/>
              <a:t>Drive </a:t>
            </a:r>
            <a:r>
              <a:rPr lang="en-US" sz="3200" b="1" dirty="0" smtClean="0"/>
              <a:t>System, (US)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2280" y="680014"/>
            <a:ext cx="2231756" cy="5775936"/>
          </a:xfrm>
          <a:solidFill>
            <a:srgbClr val="FFCC99">
              <a:alpha val="60000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sz="2400" b="1" dirty="0" smtClean="0"/>
              <a:t>Fig. 2</a:t>
            </a:r>
            <a:r>
              <a:rPr lang="en-US" sz="2400" dirty="0" smtClean="0"/>
              <a:t> shows  Norman  Dean working and making a fine-tuning of his electro-mechanical inertial system.</a:t>
            </a:r>
          </a:p>
          <a:p>
            <a:pPr marL="0" indent="0" algn="just" eaLnBrk="1" hangingPunct="1">
              <a:buNone/>
            </a:pPr>
            <a:endParaRPr lang="en-US" sz="600" dirty="0" smtClean="0"/>
          </a:p>
          <a:p>
            <a:pPr marL="0" indent="0" algn="just" eaLnBrk="1" hangingPunct="1">
              <a:buNone/>
            </a:pPr>
            <a:r>
              <a:rPr lang="en-US" sz="2400" dirty="0" smtClean="0"/>
              <a:t>Viewers may acknowledge the complexity of the drive, which is hard to understand how it works.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7" y="680014"/>
            <a:ext cx="6276812" cy="5775936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0563" y="6502444"/>
            <a:ext cx="426203" cy="355556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3288" y="0"/>
            <a:ext cx="4276725" cy="6819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Conclusions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02300"/>
          </a:xfrm>
          <a:solidFill>
            <a:srgbClr val="FFCC99">
              <a:alpha val="50195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511175" indent="-511175" algn="just" eaLnBrk="1" hangingPunct="1">
              <a:lnSpc>
                <a:spcPct val="90000"/>
              </a:lnSpc>
              <a:buNone/>
            </a:pPr>
            <a:r>
              <a:rPr lang="en-US" sz="2800" b="1" dirty="0" smtClean="0"/>
              <a:t>4.	The</a:t>
            </a:r>
            <a:r>
              <a:rPr lang="en-US" sz="2800" dirty="0" smtClean="0"/>
              <a:t> proposed propulsion system </a:t>
            </a:r>
            <a:r>
              <a:rPr lang="en-US" sz="2800" b="1" dirty="0" smtClean="0">
                <a:solidFill>
                  <a:srgbClr val="0000CC"/>
                </a:solidFill>
              </a:rPr>
              <a:t>does not defy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Newton laws </a:t>
            </a:r>
            <a:r>
              <a:rPr lang="en-US" sz="2800" dirty="0" smtClean="0"/>
              <a:t>and the principle of </a:t>
            </a:r>
            <a:r>
              <a:rPr lang="en-US" sz="2800" b="1" dirty="0" smtClean="0">
                <a:solidFill>
                  <a:srgbClr val="0000CC"/>
                </a:solidFill>
              </a:rPr>
              <a:t>momentum</a:t>
            </a:r>
            <a:r>
              <a:rPr lang="en-US" sz="2800" b="1" dirty="0" smtClean="0"/>
              <a:t> </a:t>
            </a:r>
            <a:r>
              <a:rPr lang="en-US" sz="2800" dirty="0" smtClean="0"/>
              <a:t>since it uses friction forces between the wheels and the ground. </a:t>
            </a:r>
          </a:p>
          <a:p>
            <a:pPr marL="511175" indent="-511175" algn="just" eaLnBrk="1" hangingPunct="1">
              <a:lnSpc>
                <a:spcPct val="90000"/>
              </a:lnSpc>
              <a:buNone/>
            </a:pPr>
            <a:r>
              <a:rPr lang="en-US" sz="2800" b="1" dirty="0" smtClean="0"/>
              <a:t>5.	The</a:t>
            </a:r>
            <a:r>
              <a:rPr lang="en-US" sz="2800" dirty="0" smtClean="0"/>
              <a:t> motion is due to inertial forces and because of </a:t>
            </a:r>
            <a:r>
              <a:rPr lang="en-US" sz="2800" dirty="0" smtClean="0">
                <a:cs typeface="Times New Roman" pitchFamily="18" charset="0"/>
              </a:rPr>
              <a:t>one-way bearings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/>
              <a:t> 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sz="2800" b="1" dirty="0" smtClean="0"/>
              <a:t>It is </a:t>
            </a:r>
            <a:r>
              <a:rPr lang="en-US" sz="2800" dirty="0" smtClean="0"/>
              <a:t>obvious that the motion of such a vehicle does not require any transmission devices such as </a:t>
            </a:r>
            <a:r>
              <a:rPr lang="en-US" sz="2800" b="1" dirty="0" smtClean="0">
                <a:solidFill>
                  <a:srgbClr val="C00000"/>
                </a:solidFill>
              </a:rPr>
              <a:t>clutches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gearboxes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prop shafts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differentials</a:t>
            </a:r>
            <a:r>
              <a:rPr lang="en-US" sz="2800" dirty="0" smtClean="0"/>
              <a:t>, etc.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sz="2800" b="1" dirty="0"/>
              <a:t>The</a:t>
            </a:r>
            <a:r>
              <a:rPr lang="en-US" sz="2800" dirty="0"/>
              <a:t> inertial drive is </a:t>
            </a:r>
            <a:r>
              <a:rPr lang="en-US" sz="2800" b="1" dirty="0">
                <a:solidFill>
                  <a:srgbClr val="0000CC"/>
                </a:solidFill>
              </a:rPr>
              <a:t>simple</a:t>
            </a:r>
            <a:r>
              <a:rPr lang="en-US" sz="2800" dirty="0"/>
              <a:t>,</a:t>
            </a:r>
            <a:r>
              <a:rPr lang="en-US" sz="2800" b="1" dirty="0">
                <a:solidFill>
                  <a:srgbClr val="0000CC"/>
                </a:solidFill>
              </a:rPr>
              <a:t> cheap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000CC"/>
                </a:solidFill>
              </a:rPr>
              <a:t>easy to maintain </a:t>
            </a:r>
            <a:r>
              <a:rPr lang="en-US" sz="2800" dirty="0"/>
              <a:t>propulsion system as compared to any other vehicle in use today e.g. cars, lorries, tractors, etc.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 startAt="6"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0306" y="6198728"/>
            <a:ext cx="457200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6352" y="748145"/>
            <a:ext cx="8133016" cy="5745645"/>
          </a:xfrm>
          <a:solidFill>
            <a:srgbClr val="FFCC99">
              <a:alpha val="50195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465138" indent="-465138" algn="just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8.</a:t>
            </a:r>
            <a:r>
              <a:rPr lang="en-US" sz="2800" dirty="0" smtClean="0"/>
              <a:t> Possible areas of technical applications  of the proposed drive may include: </a:t>
            </a:r>
          </a:p>
          <a:p>
            <a:pPr marL="465138" indent="-465138" algn="just" eaLnBrk="1" hangingPunct="1">
              <a:lnSpc>
                <a:spcPct val="90000"/>
              </a:lnSpc>
              <a:buFontTx/>
              <a:buNone/>
            </a:pPr>
            <a:endParaRPr lang="en-US" sz="10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As a </a:t>
            </a:r>
            <a:r>
              <a:rPr lang="en-US" sz="2800" b="1" dirty="0" smtClean="0">
                <a:solidFill>
                  <a:srgbClr val="0000CC"/>
                </a:solidFill>
              </a:rPr>
              <a:t>supplementary</a:t>
            </a:r>
            <a:r>
              <a:rPr lang="en-US" sz="2800" dirty="0" smtClean="0"/>
              <a:t> drive in earthmoving vehicles such as wheeled and track tractors, where the </a:t>
            </a:r>
            <a:r>
              <a:rPr lang="en-US" sz="2800" b="1" dirty="0" smtClean="0">
                <a:solidFill>
                  <a:srgbClr val="0000CC"/>
                </a:solidFill>
              </a:rPr>
              <a:t>low speed </a:t>
            </a:r>
            <a:r>
              <a:rPr lang="en-US" sz="2800" dirty="0" smtClean="0"/>
              <a:t>is predominant but the </a:t>
            </a:r>
            <a:r>
              <a:rPr lang="en-US" sz="2800" b="1" dirty="0" smtClean="0">
                <a:solidFill>
                  <a:srgbClr val="0000CC"/>
                </a:solidFill>
              </a:rPr>
              <a:t>traction</a:t>
            </a:r>
            <a:r>
              <a:rPr lang="en-US" sz="2800" dirty="0" smtClean="0"/>
              <a:t> capacity is important.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sz="10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Special </a:t>
            </a:r>
            <a:r>
              <a:rPr lang="en-US" sz="2800" dirty="0"/>
              <a:t>r</a:t>
            </a:r>
            <a:r>
              <a:rPr lang="en-US" sz="2800" dirty="0" smtClean="0"/>
              <a:t>obots to be used in the Nuclear and Chemical Industry.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For Military application in detecting and destroying land mines, unexploded shells etc.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Under water application in see and ocean exploration etc.  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2259013" y="0"/>
            <a:ext cx="4276725" cy="701675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28121" y="6043747"/>
            <a:ext cx="534692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"/>
            <a:ext cx="3598863" cy="54244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References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71959" y="573439"/>
            <a:ext cx="8415579" cy="5966846"/>
          </a:xfrm>
          <a:solidFill>
            <a:srgbClr val="FFCC99">
              <a:alpha val="50195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466725" indent="-466725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b="1" dirty="0" smtClean="0"/>
              <a:t> Bodine, 1951. </a:t>
            </a:r>
            <a:r>
              <a:rPr lang="en-US" sz="2800" dirty="0" smtClean="0"/>
              <a:t>Deep well </a:t>
            </a:r>
            <a:r>
              <a:rPr lang="en-US" sz="2800" dirty="0"/>
              <a:t>p</a:t>
            </a:r>
            <a:r>
              <a:rPr lang="en-US" sz="2800" dirty="0" smtClean="0"/>
              <a:t>ump, USP # 2553542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800" dirty="0" smtClean="0"/>
          </a:p>
          <a:p>
            <a:pPr marL="465138" indent="-465138" algn="just" eaLnBrk="1" hangingPunct="1">
              <a:lnSpc>
                <a:spcPct val="80000"/>
              </a:lnSpc>
              <a:buNone/>
            </a:pPr>
            <a:r>
              <a:rPr lang="en-US" sz="2800" b="1" dirty="0" smtClean="0"/>
              <a:t>2. Cook R.L.</a:t>
            </a:r>
            <a:r>
              <a:rPr lang="en-US" sz="2800" dirty="0" smtClean="0"/>
              <a:t>, 1980. Inertial propulsion, USP # 4238968.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800" dirty="0" smtClean="0"/>
          </a:p>
          <a:p>
            <a:pPr marL="465138" indent="-465138" algn="just" eaLnBrk="1" hangingPunct="1">
              <a:lnSpc>
                <a:spcPct val="80000"/>
              </a:lnSpc>
              <a:buNone/>
            </a:pPr>
            <a:r>
              <a:rPr lang="en-US" sz="2800" b="1" dirty="0" smtClean="0"/>
              <a:t>3. Cherepanov A.A</a:t>
            </a:r>
            <a:r>
              <a:rPr lang="en-US" sz="2800" dirty="0" smtClean="0"/>
              <a:t>. 1996. Inertial propulsion of vehicle, Russian Patent # 2066398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800" dirty="0" smtClean="0"/>
          </a:p>
          <a:p>
            <a:pPr marL="465138" indent="-465138" algn="just" eaLnBrk="1" hangingPunct="1">
              <a:lnSpc>
                <a:spcPct val="80000"/>
              </a:lnSpc>
              <a:buNone/>
            </a:pPr>
            <a:r>
              <a:rPr lang="en-US" sz="2800" b="1" dirty="0" smtClean="0"/>
              <a:t>4. Dean N.L., </a:t>
            </a:r>
            <a:r>
              <a:rPr lang="en-US" sz="2800" dirty="0" smtClean="0"/>
              <a:t>1959.</a:t>
            </a:r>
            <a:r>
              <a:rPr lang="en-US" sz="2800" b="1" dirty="0" smtClean="0"/>
              <a:t> </a:t>
            </a:r>
            <a:r>
              <a:rPr lang="en-US" sz="2800" dirty="0" smtClean="0"/>
              <a:t>System for converting rotary motion into unidirectional motion, US Patent # 2,886,976.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sz="800" dirty="0" smtClean="0"/>
          </a:p>
          <a:p>
            <a:pPr marL="465138" lvl="0" indent="-465138" algn="just">
              <a:buNone/>
            </a:pPr>
            <a:r>
              <a:rPr lang="en-US" sz="2800" b="1" dirty="0" smtClean="0"/>
              <a:t>5. Loukanov </a:t>
            </a:r>
            <a:r>
              <a:rPr lang="en-US" sz="2800" b="1" dirty="0"/>
              <a:t>I. A., </a:t>
            </a:r>
            <a:r>
              <a:rPr lang="en-US" sz="2800" dirty="0"/>
              <a:t>2015. Vibration Propulsion of a Mobile Robot. IOSR Journal of Mechanical and Civil Engineering (IOSR-JMCE) e-ISSN: 2278-1684,p-ISSN: 2320-334X, Volume 12, Issue 2 Version II, pp. 23-33, </a:t>
            </a:r>
            <a:r>
              <a:rPr lang="en-US" sz="2800" u="sng" dirty="0" smtClean="0">
                <a:hlinkClick r:id="rId2"/>
              </a:rPr>
              <a:t>www.iosrjournals.org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21112" y="6183824"/>
            <a:ext cx="565688" cy="537651"/>
          </a:xfrm>
        </p:spPr>
        <p:txBody>
          <a:bodyPr/>
          <a:lstStyle/>
          <a:p>
            <a:pPr>
              <a:defRPr/>
            </a:pPr>
            <a:fld id="{C6982485-1E11-42FB-B378-32B7C7071E7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56462" y="638009"/>
            <a:ext cx="8431078" cy="5902276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1175" lvl="0" indent="-511175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/>
              <a:t>7. Loukanov </a:t>
            </a:r>
            <a:r>
              <a:rPr lang="en-US" sz="2800" b="1" dirty="0"/>
              <a:t>I. A., </a:t>
            </a:r>
            <a:r>
              <a:rPr lang="en-US" sz="2800" dirty="0"/>
              <a:t>2014.   Application of Inertial Forces for generating Unidirectional Motion, Proceedings of the Scientific Conference of University of Rousse, 2014, Vol. 53, Series </a:t>
            </a:r>
            <a:r>
              <a:rPr lang="en-US" sz="2800" dirty="0" smtClean="0"/>
              <a:t>2.</a:t>
            </a:r>
          </a:p>
          <a:p>
            <a:pPr marL="0" lvl="0" indent="0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sz="1000" dirty="0" smtClean="0"/>
          </a:p>
          <a:p>
            <a:pPr marL="0" lvl="0" indent="0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sz="800" dirty="0"/>
          </a:p>
          <a:p>
            <a:pPr marL="465138" lvl="0" indent="-465138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8. Provatidis 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C.G.,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2010. Some Issues On Inertia Propulsion Mechanisms Using Two Contra-Rotating Masses, Theory of Mechanisms &amp; Machines, 1 (8): 34-41, (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/>
              </a:rPr>
              <a:t>http://tmm.spbstu.ru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79400" lvl="0" indent="-279400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5138" lvl="0" indent="-465138" algn="just" eaLnBrk="1" hangingPunct="1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9. Provatidis 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C.G.,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2010. A device that can produce Net Impulse using rotating masses. Engineering, pp. 648-657; Published Online Aug. 2010 (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http://www.SciRP.org/journal/eng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80000"/>
              </a:lnSpc>
              <a:buNone/>
            </a:pPr>
            <a:endParaRPr lang="en-US" sz="1000" b="1" kern="0" dirty="0" smtClean="0">
              <a:solidFill>
                <a:srgbClr val="000000"/>
              </a:solidFill>
            </a:endParaRPr>
          </a:p>
          <a:p>
            <a:pPr marL="465138" lvl="0" indent="-465138" algn="just">
              <a:lnSpc>
                <a:spcPct val="80000"/>
              </a:lnSpc>
              <a:buNone/>
            </a:pPr>
            <a:r>
              <a:rPr lang="en-US" sz="2800" b="1" kern="0" dirty="0">
                <a:solidFill>
                  <a:srgbClr val="000000"/>
                </a:solidFill>
              </a:rPr>
              <a:t>7. Shipov G.,</a:t>
            </a:r>
            <a:r>
              <a:rPr lang="en-US" sz="2800" kern="0" dirty="0">
                <a:solidFill>
                  <a:srgbClr val="000000"/>
                </a:solidFill>
              </a:rPr>
              <a:t> 2006. Inertial propulsion in Russia,  Available at: </a:t>
            </a:r>
            <a:r>
              <a:rPr lang="en-US" sz="2800" u="sng" kern="0" dirty="0">
                <a:solidFill>
                  <a:srgbClr val="009999"/>
                </a:solidFill>
              </a:rPr>
              <a:t>American Antigravity. </a:t>
            </a:r>
            <a:r>
              <a:rPr lang="en-US" sz="2800" u="sng" kern="0" dirty="0" smtClean="0">
                <a:solidFill>
                  <a:srgbClr val="009999"/>
                </a:solidFill>
              </a:rPr>
              <a:t>Com</a:t>
            </a:r>
            <a:endParaRPr lang="en-US" sz="800" kern="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159" y="22314"/>
            <a:ext cx="239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References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2755" y="6172523"/>
            <a:ext cx="519193" cy="476250"/>
          </a:xfrm>
        </p:spPr>
        <p:txBody>
          <a:bodyPr/>
          <a:lstStyle/>
          <a:p>
            <a:pPr>
              <a:defRPr/>
            </a:pPr>
            <a:fld id="{C6982485-1E11-42FB-B378-32B7C7071E7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94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5193" y="2760555"/>
            <a:ext cx="3704095" cy="683264"/>
          </a:xfrm>
          <a:prstGeom prst="rect">
            <a:avLst/>
          </a:prstGeom>
          <a:solidFill>
            <a:srgbClr val="FFCC99">
              <a:alpha val="50000"/>
            </a:srgbClr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en-US" sz="800" b="1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4000" b="1" dirty="0" smtClean="0"/>
              <a:t>Thank You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82485-1E11-42FB-B378-32B7C7071E7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4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356461" y="6218947"/>
            <a:ext cx="8245097" cy="461665"/>
          </a:xfrm>
          <a:prstGeom prst="rect">
            <a:avLst/>
          </a:prstGeom>
          <a:solidFill>
            <a:srgbClr val="FFCC99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Fig. 2</a:t>
            </a:r>
            <a:r>
              <a:rPr lang="en-US" sz="2400" b="1" dirty="0" smtClean="0"/>
              <a:t> </a:t>
            </a:r>
            <a:r>
              <a:rPr lang="en-US" sz="2400" dirty="0" smtClean="0"/>
              <a:t>R. Cook </a:t>
            </a:r>
            <a:r>
              <a:rPr lang="en-US" sz="2400" b="1" dirty="0" smtClean="0"/>
              <a:t>CIP</a:t>
            </a:r>
            <a:r>
              <a:rPr lang="en-US" sz="2400" dirty="0" smtClean="0"/>
              <a:t> engine. </a:t>
            </a:r>
            <a:r>
              <a:rPr lang="en-US" sz="2400" dirty="0"/>
              <a:t>M</a:t>
            </a:r>
            <a:r>
              <a:rPr lang="en-US" sz="2400" dirty="0" smtClean="0"/>
              <a:t>ass 127 kg, thrust force 35 N</a:t>
            </a:r>
            <a:endParaRPr lang="en-US" sz="2400" dirty="0"/>
          </a:p>
        </p:txBody>
      </p:sp>
      <p:pic>
        <p:nvPicPr>
          <p:cNvPr id="9219" name="Content Placeholder 5" descr="Cook's IP Engine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3294" t="2628" r="2509" b="2899"/>
          <a:stretch>
            <a:fillRect/>
          </a:stretch>
        </p:blipFill>
        <p:spPr>
          <a:xfrm>
            <a:off x="1014888" y="699789"/>
            <a:ext cx="7091080" cy="5503239"/>
          </a:xfrm>
          <a:ln>
            <a:solidFill>
              <a:srgbClr val="FF0000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6461" y="61991"/>
            <a:ext cx="8291594" cy="61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b="1" dirty="0" smtClean="0"/>
              <a:t>The Cook’s “CIP” Engine, USP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4238968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24806" y="6250858"/>
            <a:ext cx="364210" cy="476250"/>
          </a:xfrm>
        </p:spPr>
        <p:txBody>
          <a:bodyPr/>
          <a:lstStyle/>
          <a:p>
            <a:pPr>
              <a:defRPr/>
            </a:pPr>
            <a:fld id="{B12A5220-28CD-4C88-A7D2-465D8A240E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Inertial drives Scans, 01 Feb. 2014\Inertial drives 03.jpg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41"/>
          <a:stretch/>
        </p:blipFill>
        <p:spPr bwMode="auto">
          <a:xfrm>
            <a:off x="294467" y="759414"/>
            <a:ext cx="8555065" cy="5346916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35431" y="77490"/>
            <a:ext cx="7873137" cy="61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b="1" dirty="0" smtClean="0"/>
              <a:t>Cook’s Inertial Propulsion Engine, </a:t>
            </a:r>
            <a:r>
              <a:rPr lang="en-US" b="1" kern="0" dirty="0">
                <a:solidFill>
                  <a:srgbClr val="000000"/>
                </a:solidFill>
                <a:ea typeface="+mj-ea"/>
              </a:rPr>
              <a:t>(US)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6717" y="6106437"/>
            <a:ext cx="8624807" cy="461665"/>
          </a:xfrm>
          <a:prstGeom prst="rect">
            <a:avLst/>
          </a:prstGeom>
          <a:solidFill>
            <a:srgbClr val="FFCC99">
              <a:alpha val="70000"/>
            </a:srgbClr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Fig. </a:t>
            </a:r>
            <a:r>
              <a:rPr lang="en-US" sz="2400" b="1" dirty="0" smtClean="0"/>
              <a:t>3 </a:t>
            </a:r>
            <a:r>
              <a:rPr lang="en-US" sz="2400" dirty="0" smtClean="0"/>
              <a:t>Animation of </a:t>
            </a:r>
            <a:r>
              <a:rPr lang="en-US" sz="2400" b="1" dirty="0" smtClean="0">
                <a:solidFill>
                  <a:srgbClr val="000099"/>
                </a:solidFill>
              </a:rPr>
              <a:t>CIP</a:t>
            </a:r>
            <a:r>
              <a:rPr lang="en-US" sz="2400" dirty="0" smtClean="0"/>
              <a:t> Engine; US Patent </a:t>
            </a:r>
            <a:r>
              <a:rPr lang="en-US" sz="2400" dirty="0"/>
              <a:t>#  </a:t>
            </a:r>
            <a:r>
              <a:rPr lang="en-US" sz="2400" dirty="0" smtClean="0"/>
              <a:t>4238968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7094" y="6259879"/>
            <a:ext cx="426202" cy="476250"/>
          </a:xfrm>
        </p:spPr>
        <p:txBody>
          <a:bodyPr/>
          <a:lstStyle/>
          <a:p>
            <a:pPr>
              <a:defRPr/>
            </a:pPr>
            <a:fld id="{B12A5220-28CD-4C88-A7D2-465D8A240E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68452" y="728421"/>
            <a:ext cx="8415579" cy="1844297"/>
          </a:xfrm>
          <a:solidFill>
            <a:srgbClr val="FFCC99">
              <a:alpha val="70000"/>
            </a:srgbClr>
          </a:solidFill>
          <a:ln w="25400">
            <a:solidFill>
              <a:srgbClr val="FF0000"/>
            </a:solidFill>
            <a:prstDash val="solid"/>
          </a:ln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/>
              <a:t>The Thornson drive (1986) consists of two counter-rotating epicycle mechanisms of masses 2 × M1.</a:t>
            </a:r>
          </a:p>
          <a:p>
            <a:pPr marL="0" indent="0" algn="ctr">
              <a:buNone/>
            </a:pPr>
            <a:r>
              <a:rPr lang="en-US" sz="2800" dirty="0" smtClean="0"/>
              <a:t>“Apparatus </a:t>
            </a:r>
            <a:r>
              <a:rPr lang="en-US" sz="2800" dirty="0"/>
              <a:t>for developing a propulsion </a:t>
            </a:r>
            <a:r>
              <a:rPr lang="en-US" sz="2800" dirty="0" smtClean="0"/>
              <a:t>force US Patent </a:t>
            </a:r>
            <a:r>
              <a:rPr lang="en-US" sz="2800" dirty="0"/>
              <a:t># </a:t>
            </a:r>
            <a:r>
              <a:rPr lang="en-US" sz="2800" dirty="0" smtClean="0"/>
              <a:t>4631971”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05614" y="6084197"/>
            <a:ext cx="581186" cy="476250"/>
          </a:xfrm>
        </p:spPr>
        <p:txBody>
          <a:bodyPr/>
          <a:lstStyle/>
          <a:p>
            <a:pPr>
              <a:defRPr/>
            </a:pPr>
            <a:fld id="{B12A5220-28CD-4C88-A7D2-465D8A240E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497"/>
            <a:ext cx="9144000" cy="71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b="1" dirty="0" smtClean="0"/>
              <a:t>Thornson Inertial Drive (Canada)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8452" y="2572719"/>
            <a:ext cx="8415579" cy="3793545"/>
            <a:chOff x="368452" y="2623368"/>
            <a:chExt cx="8415579" cy="3634410"/>
          </a:xfrm>
        </p:grpSpPr>
        <p:sp>
          <p:nvSpPr>
            <p:cNvPr id="8" name="TextBox 7"/>
            <p:cNvSpPr txBox="1"/>
            <p:nvPr/>
          </p:nvSpPr>
          <p:spPr>
            <a:xfrm>
              <a:off x="1828800" y="5796113"/>
              <a:ext cx="5718876" cy="461665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Fig. </a:t>
              </a:r>
              <a:r>
                <a:rPr lang="en-US" sz="2400" b="1" dirty="0"/>
                <a:t>3</a:t>
              </a:r>
              <a:r>
                <a:rPr lang="en-US" sz="2400" b="1" dirty="0" smtClean="0"/>
                <a:t> </a:t>
              </a:r>
              <a:r>
                <a:rPr lang="en-US" sz="2400" dirty="0" smtClean="0"/>
                <a:t>Thornson Inertial Propulsion Drive</a:t>
              </a:r>
              <a:endParaRPr lang="en-US" sz="24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68452" y="2623368"/>
              <a:ext cx="8415579" cy="3172745"/>
              <a:chOff x="384980" y="2499635"/>
              <a:chExt cx="8291594" cy="3048758"/>
            </a:xfrm>
          </p:grpSpPr>
          <p:pic>
            <p:nvPicPr>
              <p:cNvPr id="10" name="Picture 9" descr="http://jnaudin.free.fr/images/TIEdiag.gi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59"/>
              <a:stretch/>
            </p:blipFill>
            <p:spPr bwMode="auto">
              <a:xfrm>
                <a:off x="384980" y="2499635"/>
                <a:ext cx="4720898" cy="304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pic>
            <p:nvPicPr>
              <p:cNvPr id="11" name="Picture 10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51" r="7493"/>
              <a:stretch/>
            </p:blipFill>
            <p:spPr bwMode="auto">
              <a:xfrm>
                <a:off x="5105878" y="2499635"/>
                <a:ext cx="3570696" cy="304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452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11" y="759418"/>
            <a:ext cx="8229600" cy="2076773"/>
          </a:xfrm>
          <a:solidFill>
            <a:srgbClr val="FFCC99">
              <a:alpha val="50195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800" dirty="0"/>
              <a:t>A</a:t>
            </a:r>
            <a:r>
              <a:rPr lang="en-US" sz="2800" dirty="0" smtClean="0"/>
              <a:t> careful survey reveals that Russian scientists had earlier started and systematically conducted a relevant research on inertial drives, which remains alive even today: </a:t>
            </a:r>
            <a:r>
              <a:rPr lang="en-US" sz="2800" dirty="0"/>
              <a:t>Tolchin (1977</a:t>
            </a:r>
            <a:r>
              <a:rPr lang="en-US" sz="2800" dirty="0" smtClean="0"/>
              <a:t>), Cherepanov (1996), </a:t>
            </a:r>
            <a:r>
              <a:rPr lang="en-US" sz="2800" dirty="0"/>
              <a:t>Shipov (2006</a:t>
            </a:r>
            <a:r>
              <a:rPr lang="en-US" sz="2800" dirty="0" smtClean="0"/>
              <a:t>), and many others.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16483" y="6345053"/>
            <a:ext cx="457200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54605" y="119826"/>
            <a:ext cx="6284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3200" b="1" dirty="0" smtClean="0"/>
              <a:t>Tolchin Inertial Drive 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(Russia)</a:t>
            </a:r>
            <a:endParaRPr lang="en-US" sz="32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543391" y="2866808"/>
            <a:ext cx="8078322" cy="3654316"/>
            <a:chOff x="496897" y="2758322"/>
            <a:chExt cx="8078322" cy="3654316"/>
          </a:xfrm>
        </p:grpSpPr>
        <p:grpSp>
          <p:nvGrpSpPr>
            <p:cNvPr id="13" name="Group 12"/>
            <p:cNvGrpSpPr/>
            <p:nvPr/>
          </p:nvGrpSpPr>
          <p:grpSpPr>
            <a:xfrm>
              <a:off x="496897" y="2758322"/>
              <a:ext cx="8078322" cy="3654316"/>
              <a:chOff x="496897" y="2758322"/>
              <a:chExt cx="8078322" cy="3654316"/>
            </a:xfrm>
          </p:grpSpPr>
          <p:grpSp>
            <p:nvGrpSpPr>
              <p:cNvPr id="19" name="Group 18"/>
              <p:cNvGrpSpPr>
                <a:grpSpLocks noChangeAspect="1"/>
              </p:cNvGrpSpPr>
              <p:nvPr/>
            </p:nvGrpSpPr>
            <p:grpSpPr>
              <a:xfrm>
                <a:off x="496897" y="2758322"/>
                <a:ext cx="8078322" cy="3654316"/>
                <a:chOff x="496897" y="2928800"/>
                <a:chExt cx="8078322" cy="365431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496897" y="2928800"/>
                  <a:ext cx="8078322" cy="3654316"/>
                  <a:chOff x="496897" y="2928800"/>
                  <a:chExt cx="8078322" cy="3654316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496897" y="2928800"/>
                    <a:ext cx="7957591" cy="3654316"/>
                    <a:chOff x="86030" y="2727322"/>
                    <a:chExt cx="7957591" cy="3654316"/>
                  </a:xfrm>
                </p:grpSpPr>
                <p:pic>
                  <p:nvPicPr>
                    <p:cNvPr id="8" name="Picture 7"/>
                    <p:cNvPicPr/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-645" r="4743"/>
                    <a:stretch/>
                  </p:blipFill>
                  <p:spPr bwMode="auto">
                    <a:xfrm>
                      <a:off x="86030" y="2727322"/>
                      <a:ext cx="3952066" cy="318635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</a:ln>
                  </p:spPr>
                </p:pic>
                <p:sp>
                  <p:nvSpPr>
                    <p:cNvPr id="9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479" y="5919973"/>
                      <a:ext cx="7842142" cy="461665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400" b="1" dirty="0"/>
                        <a:t>Fig. </a:t>
                      </a:r>
                      <a:r>
                        <a:rPr lang="en-US" sz="2400" b="1" dirty="0" smtClean="0"/>
                        <a:t>4 </a:t>
                      </a:r>
                      <a:r>
                        <a:rPr lang="en-US" sz="2400" dirty="0" smtClean="0"/>
                        <a:t>Tolchin inertia drive, Mass 1.5 kg, thrust force 8 N</a:t>
                      </a:r>
                      <a:endParaRPr lang="en-US" sz="2400" dirty="0"/>
                    </a:p>
                  </p:txBody>
                </p:sp>
              </p:grpSp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6200000">
                    <a:off x="5382569" y="2928801"/>
                    <a:ext cx="3192650" cy="319265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</p:pic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3379476" y="2944677"/>
                  <a:ext cx="1184940" cy="2123267"/>
                  <a:chOff x="3379476" y="2944677"/>
                  <a:chExt cx="1184940" cy="2123267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3379476" y="2944677"/>
                    <a:ext cx="118494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FF00"/>
                        </a:solidFill>
                      </a:rPr>
                      <a:t>Rotating </a:t>
                    </a:r>
                  </a:p>
                  <a:p>
                    <a:r>
                      <a:rPr lang="en-US" b="1" dirty="0" smtClean="0">
                        <a:solidFill>
                          <a:srgbClr val="FFFF00"/>
                        </a:solidFill>
                      </a:rPr>
                      <a:t>masses</a:t>
                    </a:r>
                    <a:endParaRPr lang="en-US" b="1" dirty="0">
                      <a:solidFill>
                        <a:srgbClr val="FFFF00"/>
                      </a:solidFill>
                    </a:endParaRPr>
                  </a:p>
                </p:txBody>
              </p:sp>
              <p:cxnSp>
                <p:nvCxnSpPr>
                  <p:cNvPr id="7" name="Straight Arrow Connector 6"/>
                  <p:cNvCxnSpPr/>
                  <p:nvPr/>
                </p:nvCxnSpPr>
                <p:spPr>
                  <a:xfrm flipH="1">
                    <a:off x="3821017" y="3586735"/>
                    <a:ext cx="266319" cy="442822"/>
                  </a:xfrm>
                  <a:prstGeom prst="straightConnector1">
                    <a:avLst/>
                  </a:prstGeom>
                  <a:ln w="25400">
                    <a:solidFill>
                      <a:srgbClr val="FFFF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 flipH="1">
                    <a:off x="3925288" y="3571237"/>
                    <a:ext cx="177546" cy="1496707"/>
                  </a:xfrm>
                  <a:prstGeom prst="straightConnector1">
                    <a:avLst/>
                  </a:prstGeom>
                  <a:ln w="25400">
                    <a:solidFill>
                      <a:srgbClr val="FFFF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" name="Group 10"/>
              <p:cNvGrpSpPr/>
              <p:nvPr/>
            </p:nvGrpSpPr>
            <p:grpSpPr>
              <a:xfrm>
                <a:off x="1685601" y="3158701"/>
                <a:ext cx="1311423" cy="2449386"/>
                <a:chOff x="1685601" y="3158701"/>
                <a:chExt cx="1311423" cy="2449386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1685601" y="3158701"/>
                  <a:ext cx="8899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</a:rPr>
                    <a:t>Motor </a:t>
                  </a:r>
                </a:p>
                <a:p>
                  <a:r>
                    <a:rPr lang="en-US" b="1" dirty="0" smtClean="0">
                      <a:solidFill>
                        <a:srgbClr val="FFFF00"/>
                      </a:solidFill>
                    </a:rPr>
                    <a:t>break</a:t>
                  </a:r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11206" y="4961756"/>
                  <a:ext cx="97975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</a:rPr>
                    <a:t>Spring </a:t>
                  </a:r>
                </a:p>
                <a:p>
                  <a:r>
                    <a:rPr lang="en-US" b="1" dirty="0" smtClean="0">
                      <a:solidFill>
                        <a:srgbClr val="FFFF00"/>
                      </a:solidFill>
                    </a:rPr>
                    <a:t>motor</a:t>
                  </a:r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472930" y="3551465"/>
                  <a:ext cx="347923" cy="442822"/>
                </a:xfrm>
                <a:prstGeom prst="straightConnector1">
                  <a:avLst/>
                </a:prstGeom>
                <a:ln w="25400">
                  <a:solidFill>
                    <a:srgbClr val="FFFF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2646891" y="4815699"/>
                  <a:ext cx="350133" cy="515718"/>
                </a:xfrm>
                <a:prstGeom prst="straightConnector1">
                  <a:avLst/>
                </a:prstGeom>
                <a:ln w="25400">
                  <a:solidFill>
                    <a:srgbClr val="FFFF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Group 22"/>
            <p:cNvGrpSpPr/>
            <p:nvPr/>
          </p:nvGrpSpPr>
          <p:grpSpPr>
            <a:xfrm>
              <a:off x="5129938" y="3169599"/>
              <a:ext cx="512005" cy="2361982"/>
              <a:chOff x="5129938" y="3169599"/>
              <a:chExt cx="512005" cy="236198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129938" y="3169599"/>
                <a:ext cx="50526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M1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36676" y="5162249"/>
                <a:ext cx="50526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M2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27" y="154980"/>
            <a:ext cx="8229600" cy="650929"/>
          </a:xfrm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Shipov </a:t>
            </a:r>
            <a:r>
              <a:rPr lang="en-US" sz="3200" b="1" dirty="0"/>
              <a:t>Inertial </a:t>
            </a:r>
            <a:r>
              <a:rPr lang="en-US" sz="3200" b="1" dirty="0" smtClean="0"/>
              <a:t>Drive (Russia)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60596" y="6245225"/>
            <a:ext cx="426203" cy="476250"/>
          </a:xfrm>
        </p:spPr>
        <p:txBody>
          <a:bodyPr/>
          <a:lstStyle/>
          <a:p>
            <a:pPr>
              <a:defRPr/>
            </a:pPr>
            <a:fld id="{90A821D2-DDAD-4107-87D9-C58A636BEA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929899" y="848134"/>
            <a:ext cx="7470182" cy="5673458"/>
            <a:chOff x="929899" y="848134"/>
            <a:chExt cx="7470182" cy="5673458"/>
          </a:xfrm>
        </p:grpSpPr>
        <p:grpSp>
          <p:nvGrpSpPr>
            <p:cNvPr id="22" name="Group 21"/>
            <p:cNvGrpSpPr/>
            <p:nvPr/>
          </p:nvGrpSpPr>
          <p:grpSpPr>
            <a:xfrm>
              <a:off x="929899" y="848134"/>
              <a:ext cx="7470182" cy="5673458"/>
              <a:chOff x="929899" y="848134"/>
              <a:chExt cx="7470182" cy="5673458"/>
            </a:xfrm>
          </p:grpSpPr>
          <p:grpSp>
            <p:nvGrpSpPr>
              <p:cNvPr id="5" name="Group 4"/>
              <p:cNvGrpSpPr>
                <a:grpSpLocks noChangeAspect="1"/>
              </p:cNvGrpSpPr>
              <p:nvPr/>
            </p:nvGrpSpPr>
            <p:grpSpPr>
              <a:xfrm>
                <a:off x="929899" y="848134"/>
                <a:ext cx="7470182" cy="5673458"/>
                <a:chOff x="4203613" y="3018582"/>
                <a:chExt cx="5004842" cy="3388152"/>
              </a:xfrm>
            </p:grpSpPr>
            <p:sp>
              <p:nvSpPr>
                <p:cNvPr id="6" name="Rectangle 197"/>
                <p:cNvSpPr>
                  <a:spLocks noChangeArrowheads="1"/>
                </p:cNvSpPr>
                <p:nvPr/>
              </p:nvSpPr>
              <p:spPr bwMode="auto">
                <a:xfrm>
                  <a:off x="4203613" y="6131031"/>
                  <a:ext cx="5004842" cy="275703"/>
                </a:xfrm>
                <a:prstGeom prst="rect">
                  <a:avLst/>
                </a:prstGeom>
                <a:solidFill>
                  <a:srgbClr val="FFCC99"/>
                </a:solidFill>
                <a:ln w="158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dirty="0"/>
                    <a:t>Fig. </a:t>
                  </a:r>
                  <a:r>
                    <a:rPr lang="en-US" sz="2400" b="1" dirty="0" smtClean="0"/>
                    <a:t>5</a:t>
                  </a:r>
                  <a:r>
                    <a:rPr lang="en-US" sz="2400" dirty="0" smtClean="0"/>
                    <a:t> Shipov drive, Mass1.8 kg, thrust force 150 N </a:t>
                  </a:r>
                  <a:endParaRPr lang="en-US" sz="2400" dirty="0"/>
                </a:p>
              </p:txBody>
            </p:sp>
            <p:pic>
              <p:nvPicPr>
                <p:cNvPr id="7" name="Picture 6"/>
                <p:cNvPicPr/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34" t="1284" r="13532" b="5567"/>
                <a:stretch/>
              </p:blipFill>
              <p:spPr bwMode="auto">
                <a:xfrm>
                  <a:off x="4579914" y="3018582"/>
                  <a:ext cx="4130134" cy="3112449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237713" y="848134"/>
                <a:ext cx="3199605" cy="5233224"/>
                <a:chOff x="4237713" y="848134"/>
                <a:chExt cx="3199605" cy="5233224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5891223" y="848134"/>
                  <a:ext cx="15460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</a:rPr>
                    <a:t>Servo motor</a:t>
                  </a:r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237713" y="5435027"/>
                  <a:ext cx="24801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</a:rPr>
                    <a:t>Rotating </a:t>
                  </a:r>
                </a:p>
                <a:p>
                  <a:r>
                    <a:rPr lang="en-US" b="1" dirty="0" smtClean="0">
                      <a:solidFill>
                        <a:srgbClr val="FFFF00"/>
                      </a:solidFill>
                    </a:rPr>
                    <a:t>masses, m= 2×1.0 kg</a:t>
                  </a:r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H="1" flipV="1">
                  <a:off x="4939065" y="4881967"/>
                  <a:ext cx="368828" cy="706606"/>
                </a:xfrm>
                <a:prstGeom prst="straightConnector1">
                  <a:avLst/>
                </a:prstGeom>
                <a:ln w="25400">
                  <a:solidFill>
                    <a:srgbClr val="FFFF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5307892" y="2944678"/>
                  <a:ext cx="169904" cy="2643894"/>
                </a:xfrm>
                <a:prstGeom prst="straightConnector1">
                  <a:avLst/>
                </a:prstGeom>
                <a:ln w="25400">
                  <a:solidFill>
                    <a:srgbClr val="FFFF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H="1">
                  <a:off x="6664271" y="1217466"/>
                  <a:ext cx="54244" cy="642331"/>
                </a:xfrm>
                <a:prstGeom prst="straightConnector1">
                  <a:avLst/>
                </a:prstGeom>
                <a:ln w="25400">
                  <a:solidFill>
                    <a:srgbClr val="FFFF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/>
          </p:nvGrpSpPr>
          <p:grpSpPr>
            <a:xfrm>
              <a:off x="1871274" y="1675131"/>
              <a:ext cx="2851363" cy="4390835"/>
              <a:chOff x="1871274" y="1675131"/>
              <a:chExt cx="2851363" cy="439083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200043" y="1675131"/>
                <a:ext cx="1349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Computer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003372" y="4127140"/>
                <a:ext cx="11966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Chasses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71274" y="5419635"/>
                <a:ext cx="1189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Motion </a:t>
                </a:r>
              </a:p>
              <a:p>
                <a:r>
                  <a:rPr lang="en-US" b="1" dirty="0" smtClean="0">
                    <a:solidFill>
                      <a:srgbClr val="FFFF00"/>
                    </a:solidFill>
                  </a:rPr>
                  <a:t>sensors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2940275" y="5476128"/>
                <a:ext cx="259068" cy="268982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475711" y="3895652"/>
                <a:ext cx="1189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Rotation </a:t>
                </a:r>
              </a:p>
              <a:p>
                <a:r>
                  <a:rPr lang="en-US" b="1" dirty="0" smtClean="0">
                    <a:solidFill>
                      <a:srgbClr val="FFFF00"/>
                    </a:solidFill>
                  </a:rPr>
                  <a:t>sensors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4324027" y="3467028"/>
                <a:ext cx="398610" cy="521612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480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10144</TotalTime>
  <Words>1906</Words>
  <Application>Microsoft Office PowerPoint</Application>
  <PresentationFormat>On-screen Show (4:3)</PresentationFormat>
  <Paragraphs>348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PowerPoint Presentation</vt:lpstr>
      <vt:lpstr>1. Introduction &amp; Background</vt:lpstr>
      <vt:lpstr>Dean’s 3D Inertial Drive System (US)</vt:lpstr>
      <vt:lpstr>Dean’s 3D Inertial Drive System, (US)</vt:lpstr>
      <vt:lpstr>PowerPoint Presentation</vt:lpstr>
      <vt:lpstr>PowerPoint Presentation</vt:lpstr>
      <vt:lpstr>PowerPoint Presentation</vt:lpstr>
      <vt:lpstr>PowerPoint Presentation</vt:lpstr>
      <vt:lpstr> Shipov Inertial Drive (Russia) </vt:lpstr>
      <vt:lpstr>PowerPoint Presentation</vt:lpstr>
      <vt:lpstr>PowerPoint Presentation</vt:lpstr>
      <vt:lpstr>PowerPoint Presentation</vt:lpstr>
      <vt:lpstr>Inertia Propulsion of Mobile Robots</vt:lpstr>
      <vt:lpstr>PowerPoint Presentation</vt:lpstr>
      <vt:lpstr>Physical Model of a Mobile Robot propelled by an Inertial Drive (BG)</vt:lpstr>
      <vt:lpstr>Mechanical Model of the Robot</vt:lpstr>
      <vt:lpstr>PowerPoint Presentation</vt:lpstr>
      <vt:lpstr>PowerPoint Presentation</vt:lpstr>
      <vt:lpstr>PowerPoint Presentation</vt:lpstr>
      <vt:lpstr>Fig. 13. Free-Body Diagram of the Robot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from the Numerical Experiments</vt:lpstr>
      <vt:lpstr>Results from the Numerical Experiments</vt:lpstr>
      <vt:lpstr>Results from the Numerical Experiments</vt:lpstr>
      <vt:lpstr>Results from the Numerical Experiments</vt:lpstr>
      <vt:lpstr>Results from the Numerical Experiments</vt:lpstr>
      <vt:lpstr>Results from the Numerical Experiments</vt:lpstr>
      <vt:lpstr>Top View of Inertial Driven Robot</vt:lpstr>
      <vt:lpstr>PowerPoint Presentation</vt:lpstr>
      <vt:lpstr>Measuring Set Up for the Robot Experiments</vt:lpstr>
      <vt:lpstr>PowerPoint Presentation</vt:lpstr>
      <vt:lpstr>Conclusions</vt:lpstr>
      <vt:lpstr>Conclusions</vt:lpstr>
      <vt:lpstr>Conclusions</vt:lpstr>
      <vt:lpstr>References</vt:lpstr>
      <vt:lpstr>PowerPoint Presentation</vt:lpstr>
      <vt:lpstr>PowerPoint Presentation</vt:lpstr>
    </vt:vector>
  </TitlesOfParts>
  <Company>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Loukanov Ivan</dc:creator>
  <cp:lastModifiedBy>LOUKANOV,  I.A.  (Prof.)</cp:lastModifiedBy>
  <cp:revision>515</cp:revision>
  <dcterms:created xsi:type="dcterms:W3CDTF">2013-04-20T07:30:26Z</dcterms:created>
  <dcterms:modified xsi:type="dcterms:W3CDTF">2015-06-10T08:26:44Z</dcterms:modified>
</cp:coreProperties>
</file>