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75" r:id="rId11"/>
    <p:sldId id="274" r:id="rId12"/>
    <p:sldId id="265" r:id="rId13"/>
    <p:sldId id="266" r:id="rId14"/>
    <p:sldId id="277" r:id="rId15"/>
    <p:sldId id="280" r:id="rId16"/>
    <p:sldId id="285" r:id="rId17"/>
    <p:sldId id="281" r:id="rId18"/>
    <p:sldId id="286" r:id="rId19"/>
    <p:sldId id="282" r:id="rId20"/>
    <p:sldId id="268" r:id="rId21"/>
    <p:sldId id="271" r:id="rId22"/>
    <p:sldId id="272" r:id="rId23"/>
    <p:sldId id="273" r:id="rId24"/>
    <p:sldId id="276" r:id="rId25"/>
    <p:sldId id="269" r:id="rId26"/>
    <p:sldId id="28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5F5B"/>
    <a:srgbClr val="A6A4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0" autoAdjust="0"/>
    <p:restoredTop sz="94660"/>
  </p:normalViewPr>
  <p:slideViewPr>
    <p:cSldViewPr snapToGrid="0">
      <p:cViewPr varScale="1">
        <p:scale>
          <a:sx n="87" d="100"/>
          <a:sy n="87" d="100"/>
        </p:scale>
        <p:origin x="2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29DF5-0965-49A6-BB0D-52C0F5808C47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43C07-F847-4B53-BAAE-D9BC3EBEE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99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43C07-F847-4B53-BAAE-D9BC3EBEEC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209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43C07-F847-4B53-BAAE-D9BC3EBEEC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128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B143-50CD-4A16-AB51-E9861386BFAF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1A4C-4857-43AB-966D-3B73FA67D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88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B143-50CD-4A16-AB51-E9861386BFAF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1A4C-4857-43AB-966D-3B73FA67D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68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B143-50CD-4A16-AB51-E9861386BFAF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1A4C-4857-43AB-966D-3B73FA67D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90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B143-50CD-4A16-AB51-E9861386BFAF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1A4C-4857-43AB-966D-3B73FA67D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85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B143-50CD-4A16-AB51-E9861386BFAF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1A4C-4857-43AB-966D-3B73FA67D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86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B143-50CD-4A16-AB51-E9861386BFAF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1A4C-4857-43AB-966D-3B73FA67D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51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B143-50CD-4A16-AB51-E9861386BFAF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1A4C-4857-43AB-966D-3B73FA67D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50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B143-50CD-4A16-AB51-E9861386BFAF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1A4C-4857-43AB-966D-3B73FA67D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572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B143-50CD-4A16-AB51-E9861386BFAF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1A4C-4857-43AB-966D-3B73FA67D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91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B143-50CD-4A16-AB51-E9861386BFAF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1A4C-4857-43AB-966D-3B73FA67D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767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B143-50CD-4A16-AB51-E9861386BFAF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1A4C-4857-43AB-966D-3B73FA67D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98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6B143-50CD-4A16-AB51-E9861386BFAF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71A4C-4857-43AB-966D-3B73FA67D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12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5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17.wmf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8.jpe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21.png"/><Relationship Id="rId15" Type="http://schemas.openxmlformats.org/officeDocument/2006/relationships/image" Target="../media/image23.png"/><Relationship Id="rId10" Type="http://schemas.openxmlformats.org/officeDocument/2006/relationships/image" Target="../media/image22.png"/><Relationship Id="rId4" Type="http://schemas.openxmlformats.org/officeDocument/2006/relationships/image" Target="../media/image16.wmf"/><Relationship Id="rId9" Type="http://schemas.openxmlformats.org/officeDocument/2006/relationships/image" Target="../media/image18.wmf"/><Relationship Id="rId14" Type="http://schemas.openxmlformats.org/officeDocument/2006/relationships/image" Target="../media/image20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2931" y="1395322"/>
            <a:ext cx="9144000" cy="1252347"/>
          </a:xfrm>
        </p:spPr>
        <p:txBody>
          <a:bodyPr>
            <a:normAutofit/>
          </a:bodyPr>
          <a:lstStyle/>
          <a:p>
            <a:r>
              <a:rPr lang="bg-BG" sz="4000" b="1" dirty="0" smtClean="0"/>
              <a:t>Симулиране на удар от град по </a:t>
            </a:r>
            <a:r>
              <a:rPr lang="bg-BG" sz="4000" b="1" dirty="0" err="1" smtClean="0"/>
              <a:t>фотоволтаи</a:t>
            </a:r>
            <a:r>
              <a:rPr lang="bg-BG" sz="4000" b="1" dirty="0" err="1"/>
              <a:t>к</a:t>
            </a:r>
            <a:endParaRPr lang="en-US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-15926" y="0"/>
            <a:ext cx="12207926" cy="64144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2278" y="0"/>
            <a:ext cx="12194277" cy="5186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dirty="0" smtClean="0">
                <a:ln>
                  <a:solidFill>
                    <a:schemeClr val="bg1"/>
                  </a:solidFill>
                </a:ln>
              </a:rPr>
              <a:t>Семинар на катедра „Техническа механика“ 2015</a:t>
            </a:r>
            <a:endParaRPr lang="en-US" sz="300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96452" y="3357348"/>
            <a:ext cx="9476096" cy="49359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dirty="0" smtClean="0"/>
              <a:t>д-р инж. </a:t>
            </a:r>
            <a:r>
              <a:rPr lang="bg-BG" sz="3000" dirty="0" smtClean="0"/>
              <a:t>Иво </a:t>
            </a:r>
            <a:r>
              <a:rPr lang="bg-BG" sz="3000" dirty="0" smtClean="0"/>
              <a:t>Драганов</a:t>
            </a:r>
            <a:endParaRPr lang="en-US" sz="3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46" y="4560626"/>
            <a:ext cx="2977481" cy="1786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028" y="4558429"/>
            <a:ext cx="3595829" cy="17919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740" y="4560626"/>
            <a:ext cx="2718995" cy="17864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215" y="4558430"/>
            <a:ext cx="2688695" cy="178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64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797" y="706534"/>
            <a:ext cx="9999264" cy="630947"/>
          </a:xfrm>
        </p:spPr>
        <p:txBody>
          <a:bodyPr>
            <a:noAutofit/>
          </a:bodyPr>
          <a:lstStyle/>
          <a:p>
            <a:r>
              <a:rPr lang="bg-BG" sz="3500" b="1" dirty="0" smtClean="0"/>
              <a:t>Стандартизирани параметри</a:t>
            </a:r>
            <a:endParaRPr lang="en-US" sz="3500" b="1" dirty="0"/>
          </a:p>
        </p:txBody>
      </p:sp>
      <p:sp>
        <p:nvSpPr>
          <p:cNvPr id="10" name="Rectangle 9"/>
          <p:cNvSpPr/>
          <p:nvPr/>
        </p:nvSpPr>
        <p:spPr>
          <a:xfrm>
            <a:off x="0" y="6497167"/>
            <a:ext cx="12207926" cy="3616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404" y="2059238"/>
            <a:ext cx="8782050" cy="23241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05469" y="4648032"/>
            <a:ext cx="910159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500" dirty="0" smtClean="0">
                <a:latin typeface="Arial" panose="020B0604020202020204" pitchFamily="34" charset="0"/>
              </a:rPr>
              <a:t>Най-често изпитанията се провеждат с ледени топки с диаметър </a:t>
            </a:r>
            <a:r>
              <a:rPr lang="en-US" sz="2500" dirty="0" smtClean="0">
                <a:latin typeface="Arial" panose="020B0604020202020204" pitchFamily="34" charset="0"/>
              </a:rPr>
              <a:t>25 </a:t>
            </a:r>
            <a:r>
              <a:rPr lang="en-US" sz="2500" dirty="0">
                <a:latin typeface="Arial" panose="020B0604020202020204" pitchFamily="34" charset="0"/>
              </a:rPr>
              <a:t>mm </a:t>
            </a:r>
            <a:r>
              <a:rPr lang="bg-BG" sz="2500" dirty="0" smtClean="0">
                <a:latin typeface="Arial" panose="020B0604020202020204" pitchFamily="34" charset="0"/>
              </a:rPr>
              <a:t>и маса</a:t>
            </a:r>
            <a:r>
              <a:rPr lang="en-US" sz="2500" dirty="0" smtClean="0">
                <a:latin typeface="Arial" panose="020B0604020202020204" pitchFamily="34" charset="0"/>
              </a:rPr>
              <a:t> 7</a:t>
            </a:r>
            <a:r>
              <a:rPr lang="bg-BG" sz="2500" dirty="0" smtClean="0">
                <a:latin typeface="Arial" panose="020B0604020202020204" pitchFamily="34" charset="0"/>
              </a:rPr>
              <a:t>,</a:t>
            </a:r>
            <a:r>
              <a:rPr lang="en-US" sz="2500" dirty="0" smtClean="0">
                <a:latin typeface="Arial" panose="020B0604020202020204" pitchFamily="34" charset="0"/>
              </a:rPr>
              <a:t>53 g.</a:t>
            </a:r>
            <a:endParaRPr lang="en-US" sz="2500" dirty="0"/>
          </a:p>
        </p:txBody>
      </p:sp>
      <p:sp>
        <p:nvSpPr>
          <p:cNvPr id="8" name="Oval 7"/>
          <p:cNvSpPr/>
          <p:nvPr/>
        </p:nvSpPr>
        <p:spPr>
          <a:xfrm>
            <a:off x="235004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33607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730813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226622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232210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229416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725225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221034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728019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223828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719637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215446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722431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218240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714049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209858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716843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212652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9708461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1204270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8711255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0207064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0705667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1702869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-15926" y="0"/>
            <a:ext cx="12207926" cy="64144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-2278" y="0"/>
            <a:ext cx="12194277" cy="5186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dirty="0" smtClean="0">
                <a:ln>
                  <a:solidFill>
                    <a:schemeClr val="bg1"/>
                  </a:solidFill>
                </a:ln>
              </a:rPr>
              <a:t>Симулиране на удар от </a:t>
            </a:r>
            <a:r>
              <a:rPr lang="bg-BG" sz="3000" dirty="0" smtClean="0">
                <a:ln>
                  <a:solidFill>
                    <a:schemeClr val="bg1"/>
                  </a:solidFill>
                </a:ln>
              </a:rPr>
              <a:t>град </a:t>
            </a:r>
            <a:r>
              <a:rPr lang="bg-BG" sz="3000" dirty="0" smtClean="0">
                <a:ln>
                  <a:solidFill>
                    <a:schemeClr val="bg1"/>
                  </a:solidFill>
                </a:ln>
              </a:rPr>
              <a:t>по </a:t>
            </a:r>
            <a:r>
              <a:rPr lang="bg-BG" sz="3000" dirty="0" err="1" smtClean="0">
                <a:ln>
                  <a:solidFill>
                    <a:schemeClr val="bg1"/>
                  </a:solidFill>
                </a:ln>
              </a:rPr>
              <a:t>фотоволтаик</a:t>
            </a:r>
            <a:endParaRPr lang="en-US" sz="3000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23864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797" y="706534"/>
            <a:ext cx="9999264" cy="1069325"/>
          </a:xfrm>
        </p:spPr>
        <p:txBody>
          <a:bodyPr>
            <a:noAutofit/>
          </a:bodyPr>
          <a:lstStyle/>
          <a:p>
            <a:r>
              <a:rPr lang="bg-BG" sz="3500" b="1" dirty="0" smtClean="0"/>
              <a:t>Стандарти за изпитване на материалите от фотоволтаичните панели</a:t>
            </a:r>
            <a:endParaRPr lang="en-US" sz="3500" b="1" dirty="0"/>
          </a:p>
        </p:txBody>
      </p:sp>
      <p:sp>
        <p:nvSpPr>
          <p:cNvPr id="10" name="Rectangle 9"/>
          <p:cNvSpPr/>
          <p:nvPr/>
        </p:nvSpPr>
        <p:spPr>
          <a:xfrm>
            <a:off x="0" y="6497167"/>
            <a:ext cx="12207926" cy="3616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66601" y="1925245"/>
            <a:ext cx="10972791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500" b="1" dirty="0" smtClean="0"/>
              <a:t>Стандарти за изпитване на стъкла</a:t>
            </a:r>
          </a:p>
          <a:p>
            <a:pPr algn="just"/>
            <a:r>
              <a:rPr lang="en-US" sz="2800" dirty="0"/>
              <a:t>EN 572-1,</a:t>
            </a:r>
            <a:r>
              <a:rPr lang="en-US" sz="2800" i="1" dirty="0"/>
              <a:t> Glass in building. Basic soda lime silicate glass products. </a:t>
            </a:r>
            <a:r>
              <a:rPr lang="bg-BG" sz="2800" i="1" dirty="0" smtClean="0"/>
              <a:t>	</a:t>
            </a:r>
            <a:r>
              <a:rPr lang="en-US" sz="2800" i="1" dirty="0" smtClean="0"/>
              <a:t>Definitions </a:t>
            </a:r>
            <a:r>
              <a:rPr lang="en-US" sz="2800" i="1" dirty="0"/>
              <a:t>and general physical and mechanical properties</a:t>
            </a:r>
            <a:r>
              <a:rPr lang="en-US" sz="2800" dirty="0"/>
              <a:t>;</a:t>
            </a:r>
            <a:endParaRPr lang="bg-BG" sz="2800" dirty="0"/>
          </a:p>
          <a:p>
            <a:pPr algn="just"/>
            <a:r>
              <a:rPr lang="de-DE" sz="2800" dirty="0"/>
              <a:t>EN 12600 </a:t>
            </a:r>
            <a:r>
              <a:rPr lang="de-DE" sz="2800" i="1" dirty="0"/>
              <a:t>Glass in building - Pendulum tests - Impact test method and </a:t>
            </a:r>
            <a:r>
              <a:rPr lang="bg-BG" sz="2800" i="1" dirty="0" smtClean="0"/>
              <a:t>	</a:t>
            </a:r>
            <a:r>
              <a:rPr lang="de-DE" sz="2800" i="1" dirty="0" smtClean="0"/>
              <a:t>classification </a:t>
            </a:r>
            <a:r>
              <a:rPr lang="de-DE" sz="2800" i="1" dirty="0"/>
              <a:t>for flat </a:t>
            </a:r>
            <a:r>
              <a:rPr lang="de-DE" sz="2800" i="1" dirty="0" smtClean="0"/>
              <a:t>glass</a:t>
            </a:r>
            <a:r>
              <a:rPr lang="bg-BG" sz="2800" dirty="0"/>
              <a:t>.</a:t>
            </a:r>
          </a:p>
          <a:p>
            <a:pPr algn="just"/>
            <a:r>
              <a:rPr lang="bg-BG" sz="2500" b="1" dirty="0" smtClean="0"/>
              <a:t>Стандарти за изпитване на ЕВА</a:t>
            </a:r>
          </a:p>
          <a:p>
            <a:pPr algn="just"/>
            <a:r>
              <a:rPr lang="bg-BG" sz="2800" dirty="0" smtClean="0"/>
              <a:t>EN </a:t>
            </a:r>
            <a:r>
              <a:rPr lang="bg-BG" sz="2800" dirty="0"/>
              <a:t>ISO 4613-2:1995,</a:t>
            </a:r>
            <a:r>
              <a:rPr lang="bg-BG" sz="2800" i="1" dirty="0"/>
              <a:t> </a:t>
            </a:r>
            <a:r>
              <a:rPr lang="en-US" sz="2800" i="1" dirty="0" smtClean="0"/>
              <a:t>Plastics. Ethylene/vinyl acetate (E/VAC) </a:t>
            </a:r>
            <a:r>
              <a:rPr lang="en-US" sz="2800" i="1" dirty="0" err="1" smtClean="0"/>
              <a:t>moulding</a:t>
            </a:r>
            <a:r>
              <a:rPr lang="en-US" sz="2800" i="1" dirty="0" smtClean="0"/>
              <a:t> </a:t>
            </a:r>
            <a:r>
              <a:rPr lang="bg-BG" sz="2800" i="1" dirty="0" smtClean="0"/>
              <a:t>	</a:t>
            </a:r>
            <a:r>
              <a:rPr lang="en-US" sz="2800" i="1" dirty="0" smtClean="0"/>
              <a:t>and extrusion materials. Preparation of test specimens and </a:t>
            </a:r>
            <a:r>
              <a:rPr lang="bg-BG" sz="2800" i="1" dirty="0" smtClean="0"/>
              <a:t>	</a:t>
            </a:r>
            <a:r>
              <a:rPr lang="en-US" sz="2800" i="1" dirty="0" smtClean="0"/>
              <a:t>determination of properties.</a:t>
            </a:r>
            <a:endParaRPr lang="en-US" sz="2800" dirty="0" smtClean="0"/>
          </a:p>
          <a:p>
            <a:pPr algn="just"/>
            <a:endParaRPr lang="bg-BG" sz="2500" b="1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77422" y="6078821"/>
            <a:ext cx="1178330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7422" y="6052164"/>
            <a:ext cx="1172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ISO - </a:t>
            </a:r>
            <a:r>
              <a:rPr lang="en-US" dirty="0" smtClean="0"/>
              <a:t>International Organization </a:t>
            </a:r>
            <a:r>
              <a:rPr lang="en-US" dirty="0"/>
              <a:t>for </a:t>
            </a:r>
            <a:r>
              <a:rPr lang="en-US" dirty="0" smtClean="0"/>
              <a:t>Standardization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35004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33607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730813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226622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232210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229416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725225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221034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728019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223828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719637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215446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722431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218240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714049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209858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716843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212652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9708461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1204270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711255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0207064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0705667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1702869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-15926" y="0"/>
            <a:ext cx="12207926" cy="64144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-2278" y="0"/>
            <a:ext cx="12194277" cy="5186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dirty="0" smtClean="0">
                <a:ln>
                  <a:solidFill>
                    <a:schemeClr val="bg1"/>
                  </a:solidFill>
                </a:ln>
              </a:rPr>
              <a:t>Симулиране на удар от </a:t>
            </a:r>
            <a:r>
              <a:rPr lang="bg-BG" sz="3000" dirty="0" smtClean="0">
                <a:ln>
                  <a:solidFill>
                    <a:schemeClr val="bg1"/>
                  </a:solidFill>
                </a:ln>
              </a:rPr>
              <a:t>град </a:t>
            </a:r>
            <a:r>
              <a:rPr lang="bg-BG" sz="3000" dirty="0" smtClean="0">
                <a:ln>
                  <a:solidFill>
                    <a:schemeClr val="bg1"/>
                  </a:solidFill>
                </a:ln>
              </a:rPr>
              <a:t>по </a:t>
            </a:r>
            <a:r>
              <a:rPr lang="bg-BG" sz="3000" dirty="0" err="1" smtClean="0">
                <a:ln>
                  <a:solidFill>
                    <a:schemeClr val="bg1"/>
                  </a:solidFill>
                </a:ln>
              </a:rPr>
              <a:t>фотоволтаик</a:t>
            </a:r>
            <a:endParaRPr lang="en-US" sz="3000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01983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797" y="641445"/>
            <a:ext cx="9999264" cy="997944"/>
          </a:xfrm>
        </p:spPr>
        <p:txBody>
          <a:bodyPr>
            <a:noAutofit/>
          </a:bodyPr>
          <a:lstStyle/>
          <a:p>
            <a:r>
              <a:rPr lang="bg-BG" sz="3500" b="1" dirty="0" err="1" smtClean="0"/>
              <a:t>Натурни</a:t>
            </a:r>
            <a:r>
              <a:rPr lang="bg-BG" sz="3500" b="1" dirty="0" smtClean="0"/>
              <a:t> изпитания на </a:t>
            </a:r>
            <a:r>
              <a:rPr lang="bg-BG" sz="3500" b="1" dirty="0" err="1" smtClean="0"/>
              <a:t>фотоволтаиците</a:t>
            </a:r>
            <a:r>
              <a:rPr lang="bg-BG" sz="3500" b="1" dirty="0" smtClean="0"/>
              <a:t> на удар </a:t>
            </a:r>
            <a:r>
              <a:rPr lang="bg-BG" sz="3500" b="1" dirty="0"/>
              <a:t>с</a:t>
            </a:r>
            <a:r>
              <a:rPr lang="bg-BG" sz="3500" b="1" dirty="0" smtClean="0"/>
              <a:t> ледена и стоманена топка</a:t>
            </a:r>
            <a:endParaRPr lang="en-US" sz="3500" b="1" dirty="0"/>
          </a:p>
        </p:txBody>
      </p:sp>
      <p:sp>
        <p:nvSpPr>
          <p:cNvPr id="10" name="Rectangle 9"/>
          <p:cNvSpPr/>
          <p:nvPr/>
        </p:nvSpPr>
        <p:spPr>
          <a:xfrm>
            <a:off x="0" y="6497167"/>
            <a:ext cx="12207926" cy="3616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77422" y="5717593"/>
            <a:ext cx="1178330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7422" y="5782683"/>
            <a:ext cx="11728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dirty="0">
                <a:solidFill>
                  <a:srgbClr val="0070C0"/>
                </a:solidFill>
              </a:rPr>
              <a:t>[</a:t>
            </a:r>
            <a:r>
              <a:rPr lang="en-US" dirty="0">
                <a:solidFill>
                  <a:srgbClr val="0070C0"/>
                </a:solidFill>
              </a:rPr>
              <a:t>Koontz 2012</a:t>
            </a:r>
            <a:r>
              <a:rPr lang="bg-BG" dirty="0">
                <a:solidFill>
                  <a:srgbClr val="0070C0"/>
                </a:solidFill>
              </a:rPr>
              <a:t>]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Koontz J. Ice Sphere Impact Testing of Photovoltaic Solar Panels. 27tn RCI International Convention and Trade Snow, March 15-20, 2012.</a:t>
            </a:r>
          </a:p>
        </p:txBody>
      </p:sp>
      <p:sp>
        <p:nvSpPr>
          <p:cNvPr id="4" name="Rectangle 3"/>
          <p:cNvSpPr/>
          <p:nvPr/>
        </p:nvSpPr>
        <p:spPr>
          <a:xfrm>
            <a:off x="177422" y="1532210"/>
            <a:ext cx="7060599" cy="4074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bg-BG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работата на </a:t>
            </a:r>
            <a:r>
              <a:rPr lang="bg-BG" sz="25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dvGulliv-R"/>
              </a:rPr>
              <a:t>[</a:t>
            </a:r>
            <a:r>
              <a:rPr lang="en-US" sz="25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dvGulliv-R"/>
              </a:rPr>
              <a:t>Koontz</a:t>
            </a:r>
            <a:r>
              <a:rPr lang="ru-RU" sz="25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dvGulliv-R"/>
              </a:rPr>
              <a:t> 2012</a:t>
            </a:r>
            <a:r>
              <a:rPr lang="bg-BG" sz="25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dvGulliv-R"/>
              </a:rPr>
              <a:t>] </a:t>
            </a:r>
            <a:r>
              <a:rPr lang="bg-BG" sz="2500" dirty="0">
                <a:latin typeface="Calibri" panose="020F0502020204030204" pitchFamily="34" charset="0"/>
                <a:ea typeface="Calibri" panose="020F0502020204030204" pitchFamily="34" charset="0"/>
                <a:cs typeface="AdvGulliv-R"/>
              </a:rPr>
              <a:t>се изследва производителността на електроенергия на твърди и гъвкави </a:t>
            </a:r>
            <a:r>
              <a:rPr lang="bg-BG" sz="2500" dirty="0" err="1">
                <a:latin typeface="Calibri" panose="020F0502020204030204" pitchFamily="34" charset="0"/>
                <a:ea typeface="Calibri" panose="020F0502020204030204" pitchFamily="34" charset="0"/>
                <a:cs typeface="AdvGulliv-R"/>
              </a:rPr>
              <a:t>фотоволтаици</a:t>
            </a:r>
            <a:r>
              <a:rPr lang="bg-BG" sz="2500" dirty="0">
                <a:latin typeface="Calibri" panose="020F0502020204030204" pitchFamily="34" charset="0"/>
                <a:ea typeface="Calibri" panose="020F0502020204030204" pitchFamily="34" charset="0"/>
                <a:cs typeface="AdvGulliv-R"/>
              </a:rPr>
              <a:t> след въздействието на градушка. Големината на ледените късове е 1, 1,5 и 2 инча. Всички тествани панели издържат при големина на ледените късове 1 инч, част издържат при големина 1,5 инча и никой не издържа при големина 2 инча. </a:t>
            </a:r>
            <a:endParaRPr lang="en-US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7389" y="1650001"/>
            <a:ext cx="3651324" cy="3824784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235004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33607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730813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226622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232210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229416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725225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221034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728019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223828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719637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215446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722431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218240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714049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209858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716843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212652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9708461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1204270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711255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0207064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0705667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1702869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-15926" y="0"/>
            <a:ext cx="12207926" cy="64144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-2278" y="0"/>
            <a:ext cx="12194277" cy="5186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dirty="0" smtClean="0">
                <a:ln>
                  <a:solidFill>
                    <a:schemeClr val="bg1"/>
                  </a:solidFill>
                </a:ln>
              </a:rPr>
              <a:t>Симулиране на удар от </a:t>
            </a:r>
            <a:r>
              <a:rPr lang="bg-BG" sz="3000" dirty="0" smtClean="0">
                <a:ln>
                  <a:solidFill>
                    <a:schemeClr val="bg1"/>
                  </a:solidFill>
                </a:ln>
              </a:rPr>
              <a:t>град </a:t>
            </a:r>
            <a:r>
              <a:rPr lang="bg-BG" sz="3000" dirty="0" smtClean="0">
                <a:ln>
                  <a:solidFill>
                    <a:schemeClr val="bg1"/>
                  </a:solidFill>
                </a:ln>
              </a:rPr>
              <a:t>по </a:t>
            </a:r>
            <a:r>
              <a:rPr lang="bg-BG" sz="3000" dirty="0" err="1" smtClean="0">
                <a:ln>
                  <a:solidFill>
                    <a:schemeClr val="bg1"/>
                  </a:solidFill>
                </a:ln>
              </a:rPr>
              <a:t>фотоволтаик</a:t>
            </a:r>
            <a:endParaRPr lang="en-US" sz="3000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41358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797" y="641445"/>
            <a:ext cx="9999264" cy="656743"/>
          </a:xfrm>
        </p:spPr>
        <p:txBody>
          <a:bodyPr>
            <a:noAutofit/>
          </a:bodyPr>
          <a:lstStyle/>
          <a:p>
            <a:r>
              <a:rPr lang="bg-BG" sz="3500" b="1" dirty="0" smtClean="0"/>
              <a:t>Аналитични модели на удар от градушка</a:t>
            </a:r>
            <a:endParaRPr lang="en-US" sz="3500" b="1" dirty="0"/>
          </a:p>
        </p:txBody>
      </p:sp>
      <p:sp>
        <p:nvSpPr>
          <p:cNvPr id="10" name="Rectangle 9"/>
          <p:cNvSpPr/>
          <p:nvPr/>
        </p:nvSpPr>
        <p:spPr>
          <a:xfrm>
            <a:off x="0" y="6497167"/>
            <a:ext cx="12207926" cy="3616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77422" y="5717593"/>
            <a:ext cx="1178330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7422" y="5782683"/>
            <a:ext cx="11728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0070C0"/>
                </a:solidFill>
              </a:rPr>
              <a:t>[</a:t>
            </a:r>
            <a:r>
              <a:rPr lang="en-US" dirty="0" err="1">
                <a:solidFill>
                  <a:srgbClr val="0070C0"/>
                </a:solidFill>
              </a:rPr>
              <a:t>Troshin</a:t>
            </a:r>
            <a:r>
              <a:rPr lang="en-US" dirty="0">
                <a:solidFill>
                  <a:srgbClr val="0070C0"/>
                </a:solidFill>
              </a:rPr>
              <a:t> 1988] </a:t>
            </a:r>
            <a:r>
              <a:rPr lang="en-US" dirty="0" err="1"/>
              <a:t>Troshin</a:t>
            </a:r>
            <a:r>
              <a:rPr lang="en-US" dirty="0"/>
              <a:t> N., V. </a:t>
            </a:r>
            <a:r>
              <a:rPr lang="en-US" dirty="0" err="1"/>
              <a:t>Yaster</a:t>
            </a:r>
            <a:r>
              <a:rPr lang="en-US" dirty="0"/>
              <a:t>. Calculation of resistance of flat glass to the action of hail. Glass and Ceramics Volume 45, Issue 10, pp 372-374, 1988.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7422" y="1815151"/>
            <a:ext cx="1150506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bg-BG" sz="2500" dirty="0">
                <a:latin typeface="Calibri" panose="020F0502020204030204" pitchFamily="34" charset="0"/>
                <a:ea typeface="Calibri" panose="020F0502020204030204" pitchFamily="34" charset="0"/>
                <a:cs typeface="AdvGulliv-R"/>
              </a:rPr>
              <a:t>В </a:t>
            </a:r>
            <a:r>
              <a:rPr lang="ru-RU" sz="25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dvGulliv-R"/>
              </a:rPr>
              <a:t>[</a:t>
            </a:r>
            <a:r>
              <a:rPr lang="en-US" sz="25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dvGulliv-R"/>
              </a:rPr>
              <a:t>Troshin</a:t>
            </a:r>
            <a:r>
              <a:rPr lang="ru-RU" sz="25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dvGulliv-R"/>
              </a:rPr>
              <a:t> 1988] </a:t>
            </a:r>
            <a:r>
              <a:rPr lang="bg-BG" sz="2500" dirty="0">
                <a:latin typeface="Calibri" panose="020F0502020204030204" pitchFamily="34" charset="0"/>
                <a:ea typeface="Calibri" panose="020F0502020204030204" pitchFamily="34" charset="0"/>
                <a:cs typeface="AdvGulliv-R"/>
              </a:rPr>
              <a:t>се разглежда аналитичен модел на удар от градушка върху стъкло. Критерий за разрушаване на стъклото е максималната деформация в стъклото, а натоварването е статично приложена сила еквивалентна на кинетичната енергия. Материалният модел е линеен. </a:t>
            </a:r>
            <a:endParaRPr lang="en-US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35004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33607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730813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226622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232210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229416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725225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221034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728019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223828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719637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215446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722431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218240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714049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209858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716843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212652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9708461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1204270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711255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0207064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0705667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1702869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-15926" y="0"/>
            <a:ext cx="12207926" cy="64144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-2278" y="0"/>
            <a:ext cx="12194277" cy="5186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dirty="0" smtClean="0">
                <a:ln>
                  <a:solidFill>
                    <a:schemeClr val="bg1"/>
                  </a:solidFill>
                </a:ln>
              </a:rPr>
              <a:t>Симулиране на удар от </a:t>
            </a:r>
            <a:r>
              <a:rPr lang="bg-BG" sz="3000" dirty="0" smtClean="0">
                <a:ln>
                  <a:solidFill>
                    <a:schemeClr val="bg1"/>
                  </a:solidFill>
                </a:ln>
              </a:rPr>
              <a:t>град </a:t>
            </a:r>
            <a:r>
              <a:rPr lang="bg-BG" sz="3000" dirty="0" smtClean="0">
                <a:ln>
                  <a:solidFill>
                    <a:schemeClr val="bg1"/>
                  </a:solidFill>
                </a:ln>
              </a:rPr>
              <a:t>по </a:t>
            </a:r>
            <a:r>
              <a:rPr lang="bg-BG" sz="3000" dirty="0" err="1" smtClean="0">
                <a:ln>
                  <a:solidFill>
                    <a:schemeClr val="bg1"/>
                  </a:solidFill>
                </a:ln>
              </a:rPr>
              <a:t>фотоволтаик</a:t>
            </a:r>
            <a:endParaRPr lang="en-US" sz="3000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43085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797" y="706535"/>
            <a:ext cx="9999264" cy="591653"/>
          </a:xfrm>
        </p:spPr>
        <p:txBody>
          <a:bodyPr>
            <a:noAutofit/>
          </a:bodyPr>
          <a:lstStyle/>
          <a:p>
            <a:r>
              <a:rPr lang="bg-BG" sz="3500" b="1" dirty="0" smtClean="0"/>
              <a:t>Удар</a:t>
            </a:r>
            <a:endParaRPr lang="en-US" sz="3500" b="1" dirty="0"/>
          </a:p>
        </p:txBody>
      </p:sp>
      <p:sp>
        <p:nvSpPr>
          <p:cNvPr id="10" name="Rectangle 9"/>
          <p:cNvSpPr/>
          <p:nvPr/>
        </p:nvSpPr>
        <p:spPr>
          <a:xfrm>
            <a:off x="0" y="6497167"/>
            <a:ext cx="12207926" cy="3616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3680" y="2051053"/>
            <a:ext cx="11728714" cy="3189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bg-BG" sz="2500" b="1" dirty="0" smtClean="0">
                <a:latin typeface="Calibri" panose="020F0502020204030204" pitchFamily="34" charset="0"/>
                <a:ea typeface="Calibri" panose="020F0502020204030204" pitchFamily="34" charset="0"/>
                <a:cs typeface="AdvGulliv-R"/>
              </a:rPr>
              <a:t>Видове </a:t>
            </a:r>
            <a:r>
              <a:rPr lang="bg-BG" sz="2500" b="1" dirty="0">
                <a:latin typeface="Calibri" panose="020F0502020204030204" pitchFamily="34" charset="0"/>
                <a:ea typeface="Calibri" panose="020F0502020204030204" pitchFamily="34" charset="0"/>
                <a:cs typeface="AdvGulliv-R"/>
              </a:rPr>
              <a:t>удар:</a:t>
            </a:r>
            <a:endParaRPr lang="en-US" sz="25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bg-BG" sz="2500" dirty="0">
                <a:latin typeface="Calibri" panose="020F0502020204030204" pitchFamily="34" charset="0"/>
                <a:ea typeface="Calibri" panose="020F0502020204030204" pitchFamily="34" charset="0"/>
                <a:cs typeface="AdvGulliv-R"/>
              </a:rPr>
              <a:t>според скоростта – </a:t>
            </a:r>
            <a:r>
              <a:rPr lang="bg-BG" sz="2500" dirty="0" err="1">
                <a:latin typeface="Calibri" panose="020F0502020204030204" pitchFamily="34" charset="0"/>
                <a:ea typeface="Calibri" panose="020F0502020204030204" pitchFamily="34" charset="0"/>
                <a:cs typeface="AdvGulliv-R"/>
              </a:rPr>
              <a:t>нискоскоростен</a:t>
            </a:r>
            <a:r>
              <a:rPr lang="bg-BG" sz="2500" dirty="0">
                <a:latin typeface="Calibri" panose="020F0502020204030204" pitchFamily="34" charset="0"/>
                <a:ea typeface="Calibri" panose="020F0502020204030204" pitchFamily="34" charset="0"/>
                <a:cs typeface="AdvGulliv-R"/>
              </a:rPr>
              <a:t>, високоскоростен и </a:t>
            </a:r>
            <a:r>
              <a:rPr lang="bg-BG" sz="2500" dirty="0" err="1" smtClean="0">
                <a:latin typeface="Calibri" panose="020F0502020204030204" pitchFamily="34" charset="0"/>
                <a:ea typeface="Calibri" panose="020F0502020204030204" pitchFamily="34" charset="0"/>
                <a:cs typeface="AdvGulliv-R"/>
              </a:rPr>
              <a:t>хиперскоростен</a:t>
            </a:r>
            <a:r>
              <a:rPr lang="bg-BG" sz="2500" dirty="0" smtClean="0">
                <a:latin typeface="Calibri" panose="020F0502020204030204" pitchFamily="34" charset="0"/>
                <a:ea typeface="Calibri" panose="020F0502020204030204" pitchFamily="34" charset="0"/>
                <a:cs typeface="AdvGulliv-R"/>
              </a:rPr>
              <a:t>;</a:t>
            </a:r>
            <a:endParaRPr lang="en-US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bg-BG" sz="2500" dirty="0" smtClean="0">
                <a:latin typeface="Calibri" panose="020F0502020204030204" pitchFamily="34" charset="0"/>
                <a:ea typeface="Calibri" panose="020F0502020204030204" pitchFamily="34" charset="0"/>
                <a:cs typeface="AdvGulliv-R"/>
              </a:rPr>
              <a:t>според </a:t>
            </a:r>
            <a:r>
              <a:rPr lang="bg-BG" sz="2500" dirty="0">
                <a:latin typeface="Calibri" panose="020F0502020204030204" pitchFamily="34" charset="0"/>
                <a:ea typeface="Calibri" panose="020F0502020204030204" pitchFamily="34" charset="0"/>
                <a:cs typeface="AdvGulliv-R"/>
              </a:rPr>
              <a:t>коравината на удрящото тяло – мек удар, твърд удар;</a:t>
            </a:r>
            <a:endParaRPr lang="en-US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bg-BG" sz="2500" dirty="0">
                <a:latin typeface="Calibri" panose="020F0502020204030204" pitchFamily="34" charset="0"/>
                <a:ea typeface="Calibri" panose="020F0502020204030204" pitchFamily="34" charset="0"/>
                <a:cs typeface="AdvGulliv-R"/>
              </a:rPr>
              <a:t>според кинетичната енергия – </a:t>
            </a:r>
            <a:r>
              <a:rPr lang="bg-BG" sz="2500" dirty="0" err="1">
                <a:latin typeface="Calibri" panose="020F0502020204030204" pitchFamily="34" charset="0"/>
                <a:ea typeface="Calibri" panose="020F0502020204030204" pitchFamily="34" charset="0"/>
                <a:cs typeface="AdvGulliv-R"/>
              </a:rPr>
              <a:t>нискоенергиен</a:t>
            </a:r>
            <a:r>
              <a:rPr lang="bg-BG" sz="2500" dirty="0">
                <a:latin typeface="Calibri" panose="020F0502020204030204" pitchFamily="34" charset="0"/>
                <a:ea typeface="Calibri" panose="020F0502020204030204" pitchFamily="34" charset="0"/>
                <a:cs typeface="AdvGulliv-R"/>
              </a:rPr>
              <a:t> удар, </a:t>
            </a:r>
            <a:r>
              <a:rPr lang="bg-BG" sz="2500" dirty="0" err="1">
                <a:latin typeface="Calibri" panose="020F0502020204030204" pitchFamily="34" charset="0"/>
                <a:ea typeface="Calibri" panose="020F0502020204030204" pitchFamily="34" charset="0"/>
                <a:cs typeface="AdvGulliv-R"/>
              </a:rPr>
              <a:t>високоенергиен</a:t>
            </a:r>
            <a:r>
              <a:rPr lang="bg-BG" sz="2500" dirty="0">
                <a:latin typeface="Calibri" panose="020F0502020204030204" pitchFamily="34" charset="0"/>
                <a:ea typeface="Calibri" panose="020F0502020204030204" pitchFamily="34" charset="0"/>
                <a:cs typeface="AdvGulliv-R"/>
              </a:rPr>
              <a:t> </a:t>
            </a:r>
            <a:r>
              <a:rPr lang="bg-BG" sz="2500" dirty="0" smtClean="0">
                <a:latin typeface="Calibri" panose="020F0502020204030204" pitchFamily="34" charset="0"/>
                <a:ea typeface="Calibri" panose="020F0502020204030204" pitchFamily="34" charset="0"/>
                <a:cs typeface="AdvGulliv-R"/>
              </a:rPr>
              <a:t>удар;</a:t>
            </a:r>
            <a:endParaRPr lang="en-US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bg-BG" sz="2500" dirty="0">
                <a:latin typeface="Calibri" panose="020F0502020204030204" pitchFamily="34" charset="0"/>
                <a:ea typeface="Calibri" panose="020F0502020204030204" pitchFamily="34" charset="0"/>
                <a:cs typeface="AdvGulliv-R"/>
              </a:rPr>
              <a:t>според степента на </a:t>
            </a:r>
            <a:r>
              <a:rPr lang="bg-BG" sz="2500" dirty="0" smtClean="0">
                <a:latin typeface="Calibri" panose="020F0502020204030204" pitchFamily="34" charset="0"/>
                <a:ea typeface="Calibri" panose="020F0502020204030204" pitchFamily="34" charset="0"/>
                <a:cs typeface="AdvGulliv-R"/>
              </a:rPr>
              <a:t>повреждане </a:t>
            </a:r>
            <a:r>
              <a:rPr lang="bg-BG" sz="2500" dirty="0">
                <a:latin typeface="Calibri" panose="020F0502020204030204" pitchFamily="34" charset="0"/>
                <a:ea typeface="Calibri" panose="020F0502020204030204" pitchFamily="34" charset="0"/>
                <a:cs typeface="AdvGulliv-R"/>
              </a:rPr>
              <a:t>на удряното тяло – без повреди, с </a:t>
            </a:r>
            <a:r>
              <a:rPr lang="bg-BG" sz="2500" dirty="0" smtClean="0">
                <a:latin typeface="Calibri" panose="020F0502020204030204" pitchFamily="34" charset="0"/>
                <a:ea typeface="Calibri" panose="020F0502020204030204" pitchFamily="34" charset="0"/>
                <a:cs typeface="AdvGulliv-R"/>
              </a:rPr>
              <a:t>остатъчна деформация</a:t>
            </a:r>
            <a:r>
              <a:rPr lang="bg-BG" sz="2500" dirty="0">
                <a:latin typeface="Calibri" panose="020F0502020204030204" pitchFamily="34" charset="0"/>
                <a:ea typeface="Calibri" panose="020F0502020204030204" pitchFamily="34" charset="0"/>
                <a:cs typeface="AdvGulliv-R"/>
              </a:rPr>
              <a:t>, с увреждане (пукнатини или деградация), с </a:t>
            </a:r>
            <a:r>
              <a:rPr lang="bg-BG" sz="2500" dirty="0" err="1">
                <a:latin typeface="Calibri" panose="020F0502020204030204" pitchFamily="34" charset="0"/>
                <a:ea typeface="Calibri" panose="020F0502020204030204" pitchFamily="34" charset="0"/>
                <a:cs typeface="AdvGulliv-R"/>
              </a:rPr>
              <a:t>деламинация</a:t>
            </a:r>
            <a:r>
              <a:rPr lang="bg-BG" sz="2500" dirty="0">
                <a:latin typeface="Calibri" panose="020F0502020204030204" pitchFamily="34" charset="0"/>
                <a:ea typeface="Calibri" panose="020F0502020204030204" pitchFamily="34" charset="0"/>
                <a:cs typeface="AdvGulliv-R"/>
              </a:rPr>
              <a:t>, с пробив.</a:t>
            </a:r>
            <a:endParaRPr lang="en-US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35004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33607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730813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226622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232210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229416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725225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221034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728019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223828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719637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215446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722431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218240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714049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9209858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716843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212652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708461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1204270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711255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0207064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0705667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1702869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-15926" y="0"/>
            <a:ext cx="12207926" cy="64144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-2278" y="0"/>
            <a:ext cx="12194277" cy="5186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dirty="0" smtClean="0">
                <a:ln>
                  <a:solidFill>
                    <a:schemeClr val="bg1"/>
                  </a:solidFill>
                </a:ln>
              </a:rPr>
              <a:t>Симулиране на удар от </a:t>
            </a:r>
            <a:r>
              <a:rPr lang="bg-BG" sz="3000" dirty="0" smtClean="0">
                <a:ln>
                  <a:solidFill>
                    <a:schemeClr val="bg1"/>
                  </a:solidFill>
                </a:ln>
              </a:rPr>
              <a:t>град </a:t>
            </a:r>
            <a:r>
              <a:rPr lang="bg-BG" sz="3000" dirty="0" smtClean="0">
                <a:ln>
                  <a:solidFill>
                    <a:schemeClr val="bg1"/>
                  </a:solidFill>
                </a:ln>
              </a:rPr>
              <a:t>по </a:t>
            </a:r>
            <a:r>
              <a:rPr lang="bg-BG" sz="3000" dirty="0" err="1" smtClean="0">
                <a:ln>
                  <a:solidFill>
                    <a:schemeClr val="bg1"/>
                  </a:solidFill>
                </a:ln>
              </a:rPr>
              <a:t>фотоволтаик</a:t>
            </a:r>
            <a:endParaRPr lang="en-US" sz="3000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74942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797" y="706535"/>
            <a:ext cx="9999264" cy="630946"/>
          </a:xfrm>
        </p:spPr>
        <p:txBody>
          <a:bodyPr>
            <a:noAutofit/>
          </a:bodyPr>
          <a:lstStyle/>
          <a:p>
            <a:r>
              <a:rPr lang="bg-BG" sz="3500" b="1" dirty="0" smtClean="0"/>
              <a:t>Симулиране на удар от градушка</a:t>
            </a:r>
            <a:endParaRPr lang="en-US" sz="3500" b="1" dirty="0"/>
          </a:p>
        </p:txBody>
      </p:sp>
      <p:sp>
        <p:nvSpPr>
          <p:cNvPr id="10" name="Rectangle 9"/>
          <p:cNvSpPr/>
          <p:nvPr/>
        </p:nvSpPr>
        <p:spPr>
          <a:xfrm>
            <a:off x="0" y="6497167"/>
            <a:ext cx="12207926" cy="3616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3680" y="1343160"/>
            <a:ext cx="11728714" cy="230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bg-BG" sz="2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Модели на ледената топка</a:t>
            </a:r>
          </a:p>
          <a:p>
            <a:pPr marL="8001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bg-BG" sz="2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идеално твърдо тяло </a:t>
            </a:r>
            <a:r>
              <a:rPr lang="ru-RU" sz="2500" dirty="0">
                <a:solidFill>
                  <a:srgbClr val="0070C0"/>
                </a:solidFill>
                <a:ea typeface="Calibri" panose="020F0502020204030204" pitchFamily="34" charset="0"/>
                <a:cs typeface="AdvGulliv-R"/>
              </a:rPr>
              <a:t>[</a:t>
            </a:r>
            <a:r>
              <a:rPr lang="en-US" sz="2500" dirty="0" err="1">
                <a:solidFill>
                  <a:srgbClr val="0070C0"/>
                </a:solidFill>
                <a:ea typeface="Calibri" panose="020F0502020204030204" pitchFamily="34" charset="0"/>
                <a:cs typeface="AdvGulliv-R"/>
              </a:rPr>
              <a:t>Athreya</a:t>
            </a:r>
            <a:r>
              <a:rPr lang="ru-RU" sz="2500" dirty="0">
                <a:solidFill>
                  <a:srgbClr val="0070C0"/>
                </a:solidFill>
                <a:ea typeface="Calibri" panose="020F0502020204030204" pitchFamily="34" charset="0"/>
                <a:cs typeface="AdvGulliv-R"/>
              </a:rPr>
              <a:t> 2012</a:t>
            </a:r>
            <a:r>
              <a:rPr lang="ru-RU" sz="2500" dirty="0" smtClean="0">
                <a:solidFill>
                  <a:srgbClr val="0070C0"/>
                </a:solidFill>
                <a:ea typeface="Calibri" panose="020F0502020204030204" pitchFamily="34" charset="0"/>
                <a:cs typeface="AdvGulliv-R"/>
              </a:rPr>
              <a:t>]</a:t>
            </a:r>
            <a:r>
              <a:rPr lang="ru-RU" sz="2500" dirty="0" smtClean="0">
                <a:ea typeface="Calibri" panose="020F0502020204030204" pitchFamily="34" charset="0"/>
                <a:cs typeface="AdvGulliv-R"/>
              </a:rPr>
              <a:t>;</a:t>
            </a:r>
          </a:p>
          <a:p>
            <a:pPr marL="8001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5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деформируемо тяло с линеен материален модел </a:t>
            </a:r>
            <a:r>
              <a:rPr lang="en-US" sz="2500" dirty="0" smtClean="0">
                <a:solidFill>
                  <a:srgbClr val="0070C0"/>
                </a:solidFill>
              </a:rPr>
              <a:t>[</a:t>
            </a:r>
            <a:r>
              <a:rPr lang="ru-RU" sz="2500" dirty="0" smtClean="0">
                <a:solidFill>
                  <a:srgbClr val="0070C0"/>
                </a:solidFill>
              </a:rPr>
              <a:t>Sharafi</a:t>
            </a:r>
            <a:r>
              <a:rPr lang="en-US" sz="2500" dirty="0" smtClean="0">
                <a:solidFill>
                  <a:srgbClr val="0070C0"/>
                </a:solidFill>
              </a:rPr>
              <a:t> 2013]</a:t>
            </a:r>
            <a:r>
              <a:rPr lang="bg-BG" sz="2500" dirty="0" smtClean="0"/>
              <a:t>;</a:t>
            </a:r>
            <a:endParaRPr lang="en-US" sz="2500" dirty="0" smtClean="0"/>
          </a:p>
          <a:p>
            <a:pPr marL="8001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bg-BG" sz="25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деформируемо</a:t>
            </a:r>
            <a:r>
              <a:rPr lang="bg-BG" sz="2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тяло с нелинеен материален модел </a:t>
            </a:r>
            <a:r>
              <a:rPr lang="ru-RU" sz="2500" dirty="0">
                <a:solidFill>
                  <a:srgbClr val="0070C0"/>
                </a:solidFill>
                <a:ea typeface="Calibri" panose="020F0502020204030204" pitchFamily="34" charset="0"/>
                <a:cs typeface="AdvGulliv-R"/>
              </a:rPr>
              <a:t>[</a:t>
            </a:r>
            <a:r>
              <a:rPr lang="en-US" sz="2500" dirty="0">
                <a:solidFill>
                  <a:srgbClr val="0070C0"/>
                </a:solidFill>
                <a:ea typeface="Calibri" panose="020F0502020204030204" pitchFamily="34" charset="0"/>
                <a:cs typeface="AdvGulliv-R"/>
              </a:rPr>
              <a:t>Kim</a:t>
            </a:r>
            <a:r>
              <a:rPr lang="ru-RU" sz="2500" dirty="0">
                <a:solidFill>
                  <a:srgbClr val="0070C0"/>
                </a:solidFill>
                <a:ea typeface="Calibri" panose="020F0502020204030204" pitchFamily="34" charset="0"/>
                <a:cs typeface="AdvGulliv-R"/>
              </a:rPr>
              <a:t> </a:t>
            </a:r>
            <a:r>
              <a:rPr lang="ru-RU" sz="2500" dirty="0" smtClean="0">
                <a:solidFill>
                  <a:srgbClr val="0070C0"/>
                </a:solidFill>
                <a:ea typeface="Calibri" panose="020F0502020204030204" pitchFamily="34" charset="0"/>
                <a:cs typeface="AdvGulliv-R"/>
              </a:rPr>
              <a:t>2000]</a:t>
            </a:r>
            <a:r>
              <a:rPr lang="en-US" sz="2500" dirty="0" smtClean="0">
                <a:ea typeface="Calibri" panose="020F0502020204030204" pitchFamily="34" charset="0"/>
                <a:cs typeface="AdvGulliv-R"/>
              </a:rPr>
              <a:t>; </a:t>
            </a:r>
          </a:p>
          <a:p>
            <a:pPr marL="8001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bg-BG" sz="25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разпадащо се тяло </a:t>
            </a:r>
            <a:r>
              <a:rPr lang="en-US" sz="2500" dirty="0" smtClean="0">
                <a:solidFill>
                  <a:srgbClr val="0070C0"/>
                </a:solidFill>
              </a:rPr>
              <a:t>[</a:t>
            </a:r>
            <a:r>
              <a:rPr lang="en-US" sz="2500" dirty="0" err="1" smtClean="0">
                <a:solidFill>
                  <a:srgbClr val="0070C0"/>
                </a:solidFill>
              </a:rPr>
              <a:t>Pemas</a:t>
            </a:r>
            <a:r>
              <a:rPr lang="en-US" sz="2500" dirty="0" smtClean="0">
                <a:solidFill>
                  <a:srgbClr val="0070C0"/>
                </a:solidFill>
              </a:rPr>
              <a:t>-Sánchez 2012]</a:t>
            </a:r>
            <a:r>
              <a:rPr lang="en-US" sz="2500" dirty="0" smtClean="0"/>
              <a:t>,</a:t>
            </a:r>
            <a:r>
              <a:rPr lang="en-US" sz="2500" dirty="0" smtClean="0">
                <a:solidFill>
                  <a:srgbClr val="0070C0"/>
                </a:solidFill>
              </a:rPr>
              <a:t> </a:t>
            </a:r>
            <a:r>
              <a:rPr lang="ru-RU" sz="2500" dirty="0" smtClean="0">
                <a:solidFill>
                  <a:srgbClr val="0070C0"/>
                </a:solidFill>
                <a:ea typeface="Calibri" panose="020F0502020204030204" pitchFamily="34" charset="0"/>
                <a:cs typeface="AdvGulliv-R"/>
              </a:rPr>
              <a:t>[</a:t>
            </a:r>
            <a:r>
              <a:rPr lang="en-US" sz="2500" dirty="0" err="1" smtClean="0">
                <a:solidFill>
                  <a:srgbClr val="0070C0"/>
                </a:solidFill>
                <a:ea typeface="Calibri" panose="020F0502020204030204" pitchFamily="34" charset="0"/>
                <a:cs typeface="AdvGulliv-R"/>
              </a:rPr>
              <a:t>Anghileri</a:t>
            </a:r>
            <a:r>
              <a:rPr lang="ru-RU" sz="2500" dirty="0" smtClean="0">
                <a:solidFill>
                  <a:srgbClr val="0070C0"/>
                </a:solidFill>
                <a:ea typeface="Calibri" panose="020F0502020204030204" pitchFamily="34" charset="0"/>
                <a:cs typeface="AdvGulliv-R"/>
              </a:rPr>
              <a:t> 2007]</a:t>
            </a:r>
            <a:r>
              <a:rPr lang="en-US" sz="2500" dirty="0">
                <a:ea typeface="Calibri" panose="020F0502020204030204" pitchFamily="34" charset="0"/>
                <a:cs typeface="AdvGulliv-R"/>
              </a:rPr>
              <a:t>.</a:t>
            </a:r>
            <a:r>
              <a:rPr lang="en-US" sz="2500" dirty="0" smtClean="0">
                <a:ea typeface="Calibri" panose="020F0502020204030204" pitchFamily="34" charset="0"/>
                <a:cs typeface="AdvGulliv-R"/>
              </a:rPr>
              <a:t> </a:t>
            </a:r>
            <a:endParaRPr lang="en-US" sz="2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23680" y="4052071"/>
            <a:ext cx="1178330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3680" y="4016737"/>
            <a:ext cx="1172871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dirty="0">
                <a:solidFill>
                  <a:srgbClr val="0070C0"/>
                </a:solidFill>
              </a:rPr>
              <a:t>[</a:t>
            </a:r>
            <a:r>
              <a:rPr lang="en-US" sz="1500" dirty="0" err="1">
                <a:solidFill>
                  <a:srgbClr val="0070C0"/>
                </a:solidFill>
              </a:rPr>
              <a:t>Athreya</a:t>
            </a:r>
            <a:r>
              <a:rPr lang="en-US" sz="1500" dirty="0">
                <a:solidFill>
                  <a:srgbClr val="0070C0"/>
                </a:solidFill>
              </a:rPr>
              <a:t> 2012] </a:t>
            </a:r>
            <a:r>
              <a:rPr lang="en-US" sz="1500" dirty="0" err="1"/>
              <a:t>Athreya</a:t>
            </a:r>
            <a:r>
              <a:rPr lang="en-US" sz="1500" dirty="0"/>
              <a:t> S., R. Sharma, K. Kauffmann, L. </a:t>
            </a:r>
            <a:r>
              <a:rPr lang="en-US" sz="1500" dirty="0" err="1"/>
              <a:t>López</a:t>
            </a:r>
            <a:r>
              <a:rPr lang="en-US" sz="1500" dirty="0"/>
              <a:t>, J. Feng. Simulation Guided Design of Flexible Photovoltaic Laminates. Photovoltaic Specialists Conference, pp. 1952-1957, 2012</a:t>
            </a:r>
            <a:r>
              <a:rPr lang="en-US" sz="1500" dirty="0" smtClean="0"/>
              <a:t>.</a:t>
            </a:r>
            <a:endParaRPr lang="bg-BG" sz="1500" dirty="0" smtClean="0"/>
          </a:p>
          <a:p>
            <a:pPr algn="just"/>
            <a:r>
              <a:rPr lang="en-US" sz="1500" dirty="0">
                <a:solidFill>
                  <a:srgbClr val="0070C0"/>
                </a:solidFill>
              </a:rPr>
              <a:t>[</a:t>
            </a:r>
            <a:r>
              <a:rPr lang="ru-RU" sz="1500" dirty="0">
                <a:solidFill>
                  <a:srgbClr val="0070C0"/>
                </a:solidFill>
              </a:rPr>
              <a:t>Sharafi</a:t>
            </a:r>
            <a:r>
              <a:rPr lang="en-US" sz="1500" dirty="0">
                <a:solidFill>
                  <a:srgbClr val="0070C0"/>
                </a:solidFill>
              </a:rPr>
              <a:t> 2013] </a:t>
            </a:r>
            <a:r>
              <a:rPr lang="ru-RU" sz="1500" dirty="0"/>
              <a:t>Sharafi P., L. The, M. Hadi. Theory Based Sensitivity Abalysis and Damage Detection of Steel Roof Sheeting for Hailstone Impact. 31st IMAC, A Conference on Structural Dynamics, pp 243-253, 2013</a:t>
            </a:r>
            <a:r>
              <a:rPr lang="ru-RU" sz="1500" dirty="0" smtClean="0"/>
              <a:t>.</a:t>
            </a:r>
            <a:endParaRPr lang="en-US" sz="1500" dirty="0"/>
          </a:p>
          <a:p>
            <a:pPr algn="just"/>
            <a:r>
              <a:rPr lang="en-US" sz="1500" dirty="0" smtClean="0">
                <a:solidFill>
                  <a:srgbClr val="0070C0"/>
                </a:solidFill>
              </a:rPr>
              <a:t>[</a:t>
            </a:r>
            <a:r>
              <a:rPr lang="en-US" sz="1500" dirty="0">
                <a:solidFill>
                  <a:srgbClr val="0070C0"/>
                </a:solidFill>
              </a:rPr>
              <a:t>Kim 2000] </a:t>
            </a:r>
            <a:r>
              <a:rPr lang="en-US" sz="1500" dirty="0"/>
              <a:t>Kim H., K. </a:t>
            </a:r>
            <a:r>
              <a:rPr lang="en-US" sz="1500" dirty="0" err="1"/>
              <a:t>Kedwerd</a:t>
            </a:r>
            <a:r>
              <a:rPr lang="en-US" sz="1500" dirty="0"/>
              <a:t>. Modeling Hail Ice Impacts and Predicting Impact Damage Initiation in Composite Structures. AIAA Journal, Vol. 38, No. 7, pp. 1278-1288, 2000.</a:t>
            </a:r>
          </a:p>
          <a:p>
            <a:pPr algn="just"/>
            <a:r>
              <a:rPr lang="en-US" sz="1600" dirty="0" smtClean="0">
                <a:solidFill>
                  <a:srgbClr val="0070C0"/>
                </a:solidFill>
              </a:rPr>
              <a:t>[</a:t>
            </a:r>
            <a:r>
              <a:rPr lang="en-US" sz="1600" dirty="0" err="1">
                <a:solidFill>
                  <a:srgbClr val="0070C0"/>
                </a:solidFill>
              </a:rPr>
              <a:t>Pemas</a:t>
            </a:r>
            <a:r>
              <a:rPr lang="en-US" sz="1600" dirty="0">
                <a:solidFill>
                  <a:srgbClr val="0070C0"/>
                </a:solidFill>
              </a:rPr>
              <a:t>-Sánchez 2012] </a:t>
            </a:r>
            <a:r>
              <a:rPr lang="en-US" sz="1600" dirty="0" err="1"/>
              <a:t>Pemas</a:t>
            </a:r>
            <a:r>
              <a:rPr lang="en-US" sz="1600" dirty="0"/>
              <a:t>-Sánchez, D. </a:t>
            </a:r>
            <a:r>
              <a:rPr lang="en-US" sz="1600" dirty="0" err="1"/>
              <a:t>Pedroche</a:t>
            </a:r>
            <a:r>
              <a:rPr lang="en-US" sz="1600" dirty="0"/>
              <a:t>, D. </a:t>
            </a:r>
            <a:r>
              <a:rPr lang="en-US" sz="1600" dirty="0" err="1"/>
              <a:t>Varas</a:t>
            </a:r>
            <a:r>
              <a:rPr lang="en-US" sz="1600" dirty="0"/>
              <a:t>, J. </a:t>
            </a:r>
            <a:r>
              <a:rPr lang="en-US" sz="1600" dirty="0" err="1"/>
              <a:t>López</a:t>
            </a:r>
            <a:r>
              <a:rPr lang="en-US" sz="1600" dirty="0"/>
              <a:t>-Puente, R. </a:t>
            </a:r>
            <a:r>
              <a:rPr lang="en-US" sz="1600" dirty="0" err="1"/>
              <a:t>Zaera</a:t>
            </a:r>
            <a:r>
              <a:rPr lang="en-US" sz="1600" dirty="0"/>
              <a:t>. Numerical modeling of ice behavior under high velocity impacts. International Journal of Solids and Structures, Volume 49, Issue 14, pp. 1919–1927, 2012</a:t>
            </a:r>
            <a:r>
              <a:rPr lang="en-US" sz="1600" dirty="0" smtClean="0"/>
              <a:t>.</a:t>
            </a:r>
          </a:p>
          <a:p>
            <a:pPr algn="just"/>
            <a:r>
              <a:rPr lang="en-US" sz="1600" dirty="0">
                <a:solidFill>
                  <a:srgbClr val="0070C0"/>
                </a:solidFill>
              </a:rPr>
              <a:t>[</a:t>
            </a:r>
            <a:r>
              <a:rPr lang="en-US" sz="1600" dirty="0" err="1">
                <a:solidFill>
                  <a:srgbClr val="0070C0"/>
                </a:solidFill>
              </a:rPr>
              <a:t>Anghileri</a:t>
            </a:r>
            <a:r>
              <a:rPr lang="en-US" sz="1600" dirty="0">
                <a:solidFill>
                  <a:srgbClr val="0070C0"/>
                </a:solidFill>
              </a:rPr>
              <a:t> 2007] </a:t>
            </a:r>
            <a:r>
              <a:rPr lang="en-US" sz="1600" dirty="0" err="1"/>
              <a:t>Anghileri</a:t>
            </a:r>
            <a:r>
              <a:rPr lang="en-US" sz="1600" dirty="0"/>
              <a:t> M., L. </a:t>
            </a:r>
            <a:r>
              <a:rPr lang="en-US" sz="1600" dirty="0" err="1"/>
              <a:t>Castelleti</a:t>
            </a:r>
            <a:r>
              <a:rPr lang="en-US" sz="1600" dirty="0"/>
              <a:t>, A. Milanese, A. </a:t>
            </a:r>
            <a:r>
              <a:rPr lang="en-US" sz="1600" dirty="0" err="1"/>
              <a:t>Semboloni</a:t>
            </a:r>
            <a:r>
              <a:rPr lang="en-US" sz="1600" dirty="0"/>
              <a:t>. Modeling Hailstone Impact onto Composite Material Panel Under a Multi-axial State of Stress. 6tn European LS-DYNA Users' Conference, 2007</a:t>
            </a:r>
            <a:r>
              <a:rPr lang="en-US" sz="1600" dirty="0" smtClean="0"/>
              <a:t>.</a:t>
            </a:r>
            <a:endParaRPr lang="bg-BG" sz="1500" dirty="0" smtClean="0"/>
          </a:p>
        </p:txBody>
      </p:sp>
      <p:sp>
        <p:nvSpPr>
          <p:cNvPr id="11" name="Oval 10"/>
          <p:cNvSpPr/>
          <p:nvPr/>
        </p:nvSpPr>
        <p:spPr>
          <a:xfrm>
            <a:off x="235004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33607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730813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226622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232210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229416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725225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221034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728019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223828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719637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215446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722431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218240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714049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9209858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716843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8212652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9708461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1204270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711255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0207064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0705667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1702869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-15926" y="0"/>
            <a:ext cx="12207926" cy="64144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-2278" y="0"/>
            <a:ext cx="12194277" cy="5186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dirty="0" smtClean="0">
                <a:ln>
                  <a:solidFill>
                    <a:schemeClr val="bg1"/>
                  </a:solidFill>
                </a:ln>
              </a:rPr>
              <a:t>Симулиране на удар от </a:t>
            </a:r>
            <a:r>
              <a:rPr lang="bg-BG" sz="3000" dirty="0" smtClean="0">
                <a:ln>
                  <a:solidFill>
                    <a:schemeClr val="bg1"/>
                  </a:solidFill>
                </a:ln>
              </a:rPr>
              <a:t>град </a:t>
            </a:r>
            <a:r>
              <a:rPr lang="bg-BG" sz="3000" dirty="0" smtClean="0">
                <a:ln>
                  <a:solidFill>
                    <a:schemeClr val="bg1"/>
                  </a:solidFill>
                </a:ln>
              </a:rPr>
              <a:t>по </a:t>
            </a:r>
            <a:r>
              <a:rPr lang="bg-BG" sz="3000" dirty="0" err="1" smtClean="0">
                <a:ln>
                  <a:solidFill>
                    <a:schemeClr val="bg1"/>
                  </a:solidFill>
                </a:ln>
              </a:rPr>
              <a:t>фотоволтаик</a:t>
            </a:r>
            <a:endParaRPr lang="en-US" sz="3000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767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797" y="706535"/>
            <a:ext cx="9999264" cy="712832"/>
          </a:xfrm>
        </p:spPr>
        <p:txBody>
          <a:bodyPr>
            <a:noAutofit/>
          </a:bodyPr>
          <a:lstStyle/>
          <a:p>
            <a:r>
              <a:rPr lang="bg-BG" sz="3500" b="1" dirty="0" smtClean="0"/>
              <a:t>Симулиране на удар от градушка</a:t>
            </a:r>
            <a:endParaRPr lang="en-US" sz="3500" b="1" dirty="0"/>
          </a:p>
        </p:txBody>
      </p:sp>
      <p:sp>
        <p:nvSpPr>
          <p:cNvPr id="10" name="Rectangle 9"/>
          <p:cNvSpPr/>
          <p:nvPr/>
        </p:nvSpPr>
        <p:spPr>
          <a:xfrm>
            <a:off x="0" y="6497167"/>
            <a:ext cx="12207926" cy="3616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3680" y="2610606"/>
            <a:ext cx="1172871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bg-BG" sz="2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Модел на структурата на удряното тяло</a:t>
            </a:r>
          </a:p>
          <a:p>
            <a:pPr marL="8001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5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монолитно тяло </a:t>
            </a:r>
            <a:r>
              <a:rPr lang="en-US" sz="2500" dirty="0">
                <a:solidFill>
                  <a:srgbClr val="0070C0"/>
                </a:solidFill>
              </a:rPr>
              <a:t>[</a:t>
            </a:r>
            <a:r>
              <a:rPr lang="ru-RU" sz="2500" dirty="0">
                <a:solidFill>
                  <a:srgbClr val="0070C0"/>
                </a:solidFill>
              </a:rPr>
              <a:t>Sharafi</a:t>
            </a:r>
            <a:r>
              <a:rPr lang="en-US" sz="2500" dirty="0">
                <a:solidFill>
                  <a:srgbClr val="0070C0"/>
                </a:solidFill>
              </a:rPr>
              <a:t> 2013]</a:t>
            </a:r>
            <a:r>
              <a:rPr lang="bg-BG" sz="2500" dirty="0" smtClean="0"/>
              <a:t>;</a:t>
            </a:r>
            <a:endParaRPr lang="en-US" sz="2500" dirty="0" smtClean="0"/>
          </a:p>
          <a:p>
            <a:pPr marL="8001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bg-BG" sz="2500" dirty="0" smtClean="0">
                <a:ea typeface="Calibri" panose="020F0502020204030204" pitchFamily="34" charset="0"/>
                <a:cs typeface="AdvGulliv-R"/>
              </a:rPr>
              <a:t>слоесто тяло без използване на </a:t>
            </a:r>
            <a:r>
              <a:rPr lang="bg-BG" sz="2500" dirty="0" err="1" smtClean="0">
                <a:ea typeface="Calibri" panose="020F0502020204030204" pitchFamily="34" charset="0"/>
                <a:cs typeface="AdvGulliv-R"/>
              </a:rPr>
              <a:t>кохезивни</a:t>
            </a:r>
            <a:r>
              <a:rPr lang="bg-BG" sz="2500" dirty="0" smtClean="0">
                <a:ea typeface="Calibri" panose="020F0502020204030204" pitchFamily="34" charset="0"/>
                <a:cs typeface="AdvGulliv-R"/>
              </a:rPr>
              <a:t> елементи</a:t>
            </a:r>
            <a:r>
              <a:rPr lang="en-US" sz="2500" dirty="0" smtClean="0">
                <a:ea typeface="Calibri" panose="020F0502020204030204" pitchFamily="34" charset="0"/>
                <a:cs typeface="AdvGulliv-R"/>
              </a:rPr>
              <a:t> </a:t>
            </a:r>
            <a:r>
              <a:rPr lang="ru-RU" sz="2500" dirty="0">
                <a:solidFill>
                  <a:srgbClr val="0070C0"/>
                </a:solidFill>
              </a:rPr>
              <a:t>[</a:t>
            </a:r>
            <a:r>
              <a:rPr lang="en-US" sz="2500" dirty="0" err="1">
                <a:solidFill>
                  <a:srgbClr val="0070C0"/>
                </a:solidFill>
              </a:rPr>
              <a:t>Athreya</a:t>
            </a:r>
            <a:r>
              <a:rPr lang="ru-RU" sz="2500" dirty="0">
                <a:solidFill>
                  <a:srgbClr val="0070C0"/>
                </a:solidFill>
              </a:rPr>
              <a:t> 2012]</a:t>
            </a:r>
            <a:r>
              <a:rPr lang="bg-BG" sz="2500" dirty="0" smtClean="0">
                <a:ea typeface="Calibri" panose="020F0502020204030204" pitchFamily="34" charset="0"/>
                <a:cs typeface="AdvGulliv-R"/>
              </a:rPr>
              <a:t>;</a:t>
            </a:r>
          </a:p>
          <a:p>
            <a:pPr marL="8001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bg-BG" sz="2500" dirty="0" smtClean="0">
                <a:ea typeface="Calibri" panose="020F0502020204030204" pitchFamily="34" charset="0"/>
                <a:cs typeface="AdvGulliv-R"/>
              </a:rPr>
              <a:t>слоесто тяло с използване на </a:t>
            </a:r>
            <a:r>
              <a:rPr lang="bg-BG" sz="2500" dirty="0" err="1" smtClean="0">
                <a:ea typeface="Calibri" panose="020F0502020204030204" pitchFamily="34" charset="0"/>
                <a:cs typeface="AdvGulliv-R"/>
              </a:rPr>
              <a:t>кохезивни</a:t>
            </a:r>
            <a:r>
              <a:rPr lang="bg-BG" sz="2500" dirty="0" smtClean="0">
                <a:ea typeface="Calibri" panose="020F0502020204030204" pitchFamily="34" charset="0"/>
                <a:cs typeface="AdvGulliv-R"/>
              </a:rPr>
              <a:t> елементи</a:t>
            </a:r>
            <a:r>
              <a:rPr lang="bg-BG" sz="2500" dirty="0" smtClean="0">
                <a:solidFill>
                  <a:srgbClr val="0070C0"/>
                </a:solidFill>
                <a:ea typeface="Calibri" panose="020F0502020204030204" pitchFamily="34" charset="0"/>
                <a:cs typeface="AdvGulliv-R"/>
              </a:rPr>
              <a:t> </a:t>
            </a:r>
            <a:r>
              <a:rPr lang="ru-RU" sz="2500" dirty="0">
                <a:solidFill>
                  <a:srgbClr val="0070C0"/>
                </a:solidFill>
              </a:rPr>
              <a:t>[</a:t>
            </a:r>
            <a:r>
              <a:rPr lang="en-US" sz="2500" dirty="0" err="1">
                <a:solidFill>
                  <a:srgbClr val="0070C0"/>
                </a:solidFill>
              </a:rPr>
              <a:t>Anghileri</a:t>
            </a:r>
            <a:r>
              <a:rPr lang="ru-RU" sz="2500" dirty="0">
                <a:solidFill>
                  <a:srgbClr val="0070C0"/>
                </a:solidFill>
              </a:rPr>
              <a:t> 2007]</a:t>
            </a:r>
            <a:r>
              <a:rPr lang="bg-BG" sz="2500" dirty="0" smtClean="0">
                <a:ea typeface="Calibri" panose="020F0502020204030204" pitchFamily="34" charset="0"/>
                <a:cs typeface="AdvGulliv-R"/>
              </a:rPr>
              <a:t>.</a:t>
            </a:r>
            <a:endParaRPr lang="en-US" sz="2500" dirty="0" smtClean="0">
              <a:ea typeface="Calibri" panose="020F0502020204030204" pitchFamily="34" charset="0"/>
              <a:cs typeface="AdvGulliv-R"/>
            </a:endParaRPr>
          </a:p>
        </p:txBody>
      </p:sp>
      <p:sp>
        <p:nvSpPr>
          <p:cNvPr id="7" name="Oval 6"/>
          <p:cNvSpPr/>
          <p:nvPr/>
        </p:nvSpPr>
        <p:spPr>
          <a:xfrm>
            <a:off x="235004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33607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730813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226622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232210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229416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725225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221034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728019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223828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719637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215446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722431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218240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714049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209858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716843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212652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708461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1204270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711255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0207064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0705667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1702869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-15926" y="0"/>
            <a:ext cx="12207926" cy="64144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-2278" y="0"/>
            <a:ext cx="12194277" cy="5186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dirty="0" smtClean="0">
                <a:ln>
                  <a:solidFill>
                    <a:schemeClr val="bg1"/>
                  </a:solidFill>
                </a:ln>
              </a:rPr>
              <a:t>Симулиране на удар от </a:t>
            </a:r>
            <a:r>
              <a:rPr lang="bg-BG" sz="3000" dirty="0" smtClean="0">
                <a:ln>
                  <a:solidFill>
                    <a:schemeClr val="bg1"/>
                  </a:solidFill>
                </a:ln>
              </a:rPr>
              <a:t>град </a:t>
            </a:r>
            <a:r>
              <a:rPr lang="bg-BG" sz="3000" dirty="0" smtClean="0">
                <a:ln>
                  <a:solidFill>
                    <a:schemeClr val="bg1"/>
                  </a:solidFill>
                </a:ln>
              </a:rPr>
              <a:t>по </a:t>
            </a:r>
            <a:r>
              <a:rPr lang="bg-BG" sz="3000" dirty="0" err="1" smtClean="0">
                <a:ln>
                  <a:solidFill>
                    <a:schemeClr val="bg1"/>
                  </a:solidFill>
                </a:ln>
              </a:rPr>
              <a:t>фотоволтаик</a:t>
            </a:r>
            <a:endParaRPr lang="en-US" sz="3000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01009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797" y="706535"/>
            <a:ext cx="9999264" cy="617298"/>
          </a:xfrm>
        </p:spPr>
        <p:txBody>
          <a:bodyPr>
            <a:noAutofit/>
          </a:bodyPr>
          <a:lstStyle/>
          <a:p>
            <a:r>
              <a:rPr lang="bg-BG" sz="3500" b="1" dirty="0" smtClean="0"/>
              <a:t>Симулиране на удар от градушка</a:t>
            </a:r>
            <a:endParaRPr lang="en-US" sz="3500" b="1" dirty="0"/>
          </a:p>
        </p:txBody>
      </p:sp>
      <p:sp>
        <p:nvSpPr>
          <p:cNvPr id="10" name="Rectangle 9"/>
          <p:cNvSpPr/>
          <p:nvPr/>
        </p:nvSpPr>
        <p:spPr>
          <a:xfrm>
            <a:off x="0" y="6497167"/>
            <a:ext cx="12207926" cy="3616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3680" y="2610606"/>
            <a:ext cx="11728714" cy="2278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bg-BG" sz="2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Материални модели на удряното тяло</a:t>
            </a:r>
          </a:p>
          <a:p>
            <a:pPr marL="8001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5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деформируемо тяло с линеен материален модел </a:t>
            </a:r>
            <a:r>
              <a:rPr lang="en-US" sz="2500" dirty="0" smtClean="0">
                <a:solidFill>
                  <a:srgbClr val="0070C0"/>
                </a:solidFill>
              </a:rPr>
              <a:t>[</a:t>
            </a:r>
            <a:r>
              <a:rPr lang="ru-RU" sz="2500" dirty="0" smtClean="0">
                <a:solidFill>
                  <a:srgbClr val="0070C0"/>
                </a:solidFill>
              </a:rPr>
              <a:t>Sharafi</a:t>
            </a:r>
            <a:r>
              <a:rPr lang="en-US" sz="2500" dirty="0" smtClean="0">
                <a:solidFill>
                  <a:srgbClr val="0070C0"/>
                </a:solidFill>
              </a:rPr>
              <a:t> 2013]</a:t>
            </a:r>
            <a:r>
              <a:rPr lang="bg-BG" sz="2500" dirty="0" smtClean="0"/>
              <a:t>;</a:t>
            </a:r>
            <a:endParaRPr lang="en-US" sz="2500" dirty="0" smtClean="0"/>
          </a:p>
          <a:p>
            <a:pPr marL="8001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bg-BG" sz="25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деформируемо</a:t>
            </a:r>
            <a:r>
              <a:rPr lang="bg-BG" sz="2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тяло с увреждане (деградация)</a:t>
            </a:r>
            <a:r>
              <a:rPr lang="ru-RU" sz="2500" dirty="0"/>
              <a:t> </a:t>
            </a:r>
            <a:r>
              <a:rPr lang="ru-RU" sz="2500" dirty="0">
                <a:solidFill>
                  <a:srgbClr val="0070C0"/>
                </a:solidFill>
              </a:rPr>
              <a:t>[</a:t>
            </a:r>
            <a:r>
              <a:rPr lang="en-US" sz="2500" dirty="0" err="1">
                <a:solidFill>
                  <a:srgbClr val="0070C0"/>
                </a:solidFill>
              </a:rPr>
              <a:t>Anghileri</a:t>
            </a:r>
            <a:r>
              <a:rPr lang="ru-RU" sz="2500" dirty="0">
                <a:solidFill>
                  <a:srgbClr val="0070C0"/>
                </a:solidFill>
              </a:rPr>
              <a:t> 2007]</a:t>
            </a:r>
            <a:r>
              <a:rPr lang="en-US" sz="2500" dirty="0" smtClean="0">
                <a:ea typeface="Calibri" panose="020F0502020204030204" pitchFamily="34" charset="0"/>
                <a:cs typeface="AdvGulliv-R"/>
              </a:rPr>
              <a:t>;</a:t>
            </a:r>
            <a:endParaRPr lang="bg-BG" sz="2500" dirty="0" smtClean="0">
              <a:ea typeface="Calibri" panose="020F0502020204030204" pitchFamily="34" charset="0"/>
              <a:cs typeface="AdvGulliv-R"/>
            </a:endParaRPr>
          </a:p>
          <a:p>
            <a:pPr marL="800100" indent="-342900" algn="just">
              <a:lnSpc>
                <a:spcPct val="115000"/>
              </a:lnSpc>
              <a:buFontTx/>
              <a:buChar char="-"/>
            </a:pPr>
            <a:r>
              <a:rPr lang="bg-BG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деформируемо</a:t>
            </a:r>
            <a:r>
              <a:rPr lang="bg-BG" sz="2500" dirty="0">
                <a:ea typeface="Calibri" panose="020F0502020204030204" pitchFamily="34" charset="0"/>
                <a:cs typeface="Times New Roman" panose="02020603050405020304" pitchFamily="18" charset="0"/>
              </a:rPr>
              <a:t> тяло с </a:t>
            </a:r>
            <a:r>
              <a:rPr lang="bg-BG" sz="2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деградация и премахване на елементи </a:t>
            </a:r>
            <a:r>
              <a:rPr lang="ru-RU" sz="2500" dirty="0" smtClean="0">
                <a:solidFill>
                  <a:srgbClr val="0070C0"/>
                </a:solidFill>
              </a:rPr>
              <a:t>[</a:t>
            </a:r>
            <a:r>
              <a:rPr lang="bg-BG" sz="2500" dirty="0">
                <a:solidFill>
                  <a:srgbClr val="0070C0"/>
                </a:solidFill>
              </a:rPr>
              <a:t>Johnson</a:t>
            </a:r>
            <a:r>
              <a:rPr lang="ru-RU" sz="2500" dirty="0">
                <a:solidFill>
                  <a:srgbClr val="0070C0"/>
                </a:solidFill>
              </a:rPr>
              <a:t> 2006</a:t>
            </a:r>
            <a:r>
              <a:rPr lang="ru-RU" sz="2500" dirty="0" smtClean="0">
                <a:solidFill>
                  <a:srgbClr val="0070C0"/>
                </a:solidFill>
              </a:rPr>
              <a:t>]</a:t>
            </a:r>
            <a:r>
              <a:rPr lang="bg-BG" sz="2500" dirty="0"/>
              <a:t>.</a:t>
            </a:r>
            <a:r>
              <a:rPr lang="en-US" sz="2500" dirty="0" smtClean="0">
                <a:solidFill>
                  <a:srgbClr val="0070C0"/>
                </a:solidFill>
                <a:ea typeface="Calibri" panose="020F0502020204030204" pitchFamily="34" charset="0"/>
                <a:cs typeface="AdvGulliv-R"/>
              </a:rPr>
              <a:t> </a:t>
            </a:r>
            <a:endParaRPr lang="en-US" sz="2500" dirty="0">
              <a:solidFill>
                <a:srgbClr val="0070C0"/>
              </a:solidFill>
              <a:ea typeface="Calibri" panose="020F0502020204030204" pitchFamily="34" charset="0"/>
              <a:cs typeface="AdvGulliv-R"/>
            </a:endParaRPr>
          </a:p>
          <a:p>
            <a:pPr marL="8001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endParaRPr lang="en-US" sz="2500" dirty="0" smtClean="0">
              <a:solidFill>
                <a:srgbClr val="0070C0"/>
              </a:solidFill>
              <a:ea typeface="Calibri" panose="020F0502020204030204" pitchFamily="34" charset="0"/>
              <a:cs typeface="AdvGulliv-R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23680" y="6044649"/>
            <a:ext cx="1178330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3680" y="6009315"/>
            <a:ext cx="11728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rgbClr val="0070C0"/>
                </a:solidFill>
              </a:rPr>
              <a:t>[Johnson 2006] </a:t>
            </a:r>
            <a:r>
              <a:rPr lang="en-US" sz="1600" dirty="0"/>
              <a:t>Johnson A., M. </a:t>
            </a:r>
            <a:r>
              <a:rPr lang="en-US" sz="1600" dirty="0" err="1"/>
              <a:t>Holzapfel</a:t>
            </a:r>
            <a:r>
              <a:rPr lang="en-US" sz="1600" dirty="0"/>
              <a:t>. Numerical prediction of damage in composite structures. J Mater </a:t>
            </a:r>
            <a:r>
              <a:rPr lang="en-US" sz="1600" dirty="0" err="1"/>
              <a:t>Sci</a:t>
            </a:r>
            <a:r>
              <a:rPr lang="en-US" sz="1600" dirty="0"/>
              <a:t> 41:6622-6630, 2006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11" name="Oval 10"/>
          <p:cNvSpPr/>
          <p:nvPr/>
        </p:nvSpPr>
        <p:spPr>
          <a:xfrm>
            <a:off x="235004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33607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730813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226622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232210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229416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725225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221034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728019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223828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719637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215446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722431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218240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714049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9209858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716843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8212652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9708461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1204270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711255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0207064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0705667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1702869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-15926" y="0"/>
            <a:ext cx="12207926" cy="64144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-2278" y="0"/>
            <a:ext cx="12194277" cy="5186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dirty="0" smtClean="0">
                <a:ln>
                  <a:solidFill>
                    <a:schemeClr val="bg1"/>
                  </a:solidFill>
                </a:ln>
              </a:rPr>
              <a:t>Симулиране на удар от </a:t>
            </a:r>
            <a:r>
              <a:rPr lang="bg-BG" sz="3000" dirty="0" smtClean="0">
                <a:ln>
                  <a:solidFill>
                    <a:schemeClr val="bg1"/>
                  </a:solidFill>
                </a:ln>
              </a:rPr>
              <a:t>град </a:t>
            </a:r>
            <a:r>
              <a:rPr lang="bg-BG" sz="3000" dirty="0" smtClean="0">
                <a:ln>
                  <a:solidFill>
                    <a:schemeClr val="bg1"/>
                  </a:solidFill>
                </a:ln>
              </a:rPr>
              <a:t>по </a:t>
            </a:r>
            <a:r>
              <a:rPr lang="bg-BG" sz="3000" dirty="0" err="1" smtClean="0">
                <a:ln>
                  <a:solidFill>
                    <a:schemeClr val="bg1"/>
                  </a:solidFill>
                </a:ln>
              </a:rPr>
              <a:t>фотоволтаик</a:t>
            </a:r>
            <a:endParaRPr lang="en-US" sz="3000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01711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797" y="597351"/>
            <a:ext cx="9999264" cy="630946"/>
          </a:xfrm>
        </p:spPr>
        <p:txBody>
          <a:bodyPr>
            <a:noAutofit/>
          </a:bodyPr>
          <a:lstStyle/>
          <a:p>
            <a:r>
              <a:rPr lang="bg-BG" sz="3500" b="1" dirty="0" smtClean="0"/>
              <a:t>Материален модел на стъкло с деградация </a:t>
            </a:r>
            <a:endParaRPr lang="en-US" sz="3500" b="1" dirty="0"/>
          </a:p>
        </p:txBody>
      </p:sp>
      <p:sp>
        <p:nvSpPr>
          <p:cNvPr id="10" name="Rectangle 9"/>
          <p:cNvSpPr/>
          <p:nvPr/>
        </p:nvSpPr>
        <p:spPr>
          <a:xfrm>
            <a:off x="0" y="6497167"/>
            <a:ext cx="12207926" cy="3616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23680" y="5962761"/>
            <a:ext cx="1178330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3680" y="5927427"/>
            <a:ext cx="11728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rgbClr val="0070C0"/>
                </a:solidFill>
              </a:rPr>
              <a:t>[</a:t>
            </a:r>
            <a:r>
              <a:rPr lang="bg-BG" sz="1600" dirty="0" smtClean="0">
                <a:solidFill>
                  <a:srgbClr val="0070C0"/>
                </a:solidFill>
              </a:rPr>
              <a:t>Иванов 2014</a:t>
            </a:r>
            <a:r>
              <a:rPr lang="en-US" sz="1600" dirty="0" smtClean="0">
                <a:solidFill>
                  <a:srgbClr val="0070C0"/>
                </a:solidFill>
              </a:rPr>
              <a:t>]</a:t>
            </a:r>
            <a:r>
              <a:rPr lang="en-US" sz="1600" dirty="0" smtClean="0"/>
              <a:t> </a:t>
            </a:r>
            <a:r>
              <a:rPr lang="bg-BG" sz="1600" dirty="0" smtClean="0"/>
              <a:t>Иванов </a:t>
            </a:r>
            <a:r>
              <a:rPr lang="bg-BG" sz="1600" dirty="0"/>
              <a:t>И., И. Драганов. Изследване и моделиране на </a:t>
            </a:r>
            <a:r>
              <a:rPr lang="bg-BG" sz="1600" dirty="0" err="1"/>
              <a:t>нискоскоростен</a:t>
            </a:r>
            <a:r>
              <a:rPr lang="bg-BG" sz="1600" dirty="0"/>
              <a:t> удар в </a:t>
            </a:r>
            <a:r>
              <a:rPr lang="bg-BG" sz="1600" dirty="0" err="1"/>
              <a:t>ламинатно</a:t>
            </a:r>
            <a:r>
              <a:rPr lang="bg-BG" sz="1600" dirty="0"/>
              <a:t> стъкло</a:t>
            </a:r>
            <a:r>
              <a:rPr lang="bg-BG" sz="1600" dirty="0" smtClean="0"/>
              <a:t>. Механика </a:t>
            </a:r>
            <a:r>
              <a:rPr lang="bg-BG" sz="1600" dirty="0"/>
              <a:t>на машините 110, Варна, стр. 89-94, 2014.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223679" y="2057662"/>
            <a:ext cx="11622578" cy="508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bg-BG" sz="2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Иницииране на увреждането</a:t>
            </a:r>
            <a:endParaRPr lang="en-US" sz="2500" dirty="0" smtClean="0">
              <a:solidFill>
                <a:srgbClr val="0070C0"/>
              </a:solidFill>
              <a:ea typeface="Calibri" panose="020F0502020204030204" pitchFamily="34" charset="0"/>
              <a:cs typeface="AdvGulliv-R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843708"/>
              </p:ext>
            </p:extLst>
          </p:nvPr>
        </p:nvGraphicFramePr>
        <p:xfrm>
          <a:off x="1241995" y="2574617"/>
          <a:ext cx="1362502" cy="531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Equation" r:id="rId3" imgW="558558" imgH="215806" progId="Equation.3">
                  <p:embed/>
                </p:oleObj>
              </mc:Choice>
              <mc:Fallback>
                <p:oleObj name="Equation" r:id="rId3" imgW="558558" imgH="215806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1995" y="2574617"/>
                        <a:ext cx="1362502" cy="5311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1680" y="1269170"/>
            <a:ext cx="3888641" cy="257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223679" y="3221681"/>
            <a:ext cx="11622578" cy="508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bg-BG" sz="2500" dirty="0" smtClean="0">
                <a:ea typeface="Calibri" panose="020F0502020204030204" pitchFamily="34" charset="0"/>
                <a:cs typeface="AdvGulliv-R"/>
              </a:rPr>
              <a:t>Граница на деградацията</a:t>
            </a:r>
            <a:endParaRPr lang="en-US" sz="2500" dirty="0" smtClean="0">
              <a:ea typeface="Calibri" panose="020F0502020204030204" pitchFamily="34" charset="0"/>
              <a:cs typeface="AdvGulliv-R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581738"/>
              </p:ext>
            </p:extLst>
          </p:nvPr>
        </p:nvGraphicFramePr>
        <p:xfrm>
          <a:off x="1186126" y="3654823"/>
          <a:ext cx="1458036" cy="878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Equation" r:id="rId6" imgW="736280" imgH="444307" progId="Equation.3">
                  <p:embed/>
                </p:oleObj>
              </mc:Choice>
              <mc:Fallback>
                <p:oleObj name="Equation" r:id="rId6" imgW="736280" imgH="444307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6126" y="3654823"/>
                        <a:ext cx="1458036" cy="8785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12594"/>
              </p:ext>
            </p:extLst>
          </p:nvPr>
        </p:nvGraphicFramePr>
        <p:xfrm>
          <a:off x="3398293" y="2568593"/>
          <a:ext cx="1487488" cy="543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Equation" r:id="rId8" imgW="596641" imgH="215806" progId="Equation.3">
                  <p:embed/>
                </p:oleObj>
              </mc:Choice>
              <mc:Fallback>
                <p:oleObj name="Equation" r:id="rId8" imgW="596641" imgH="215806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8293" y="2568593"/>
                        <a:ext cx="1487488" cy="5430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9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85781" y="3882638"/>
            <a:ext cx="3663114" cy="190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223679" y="1169243"/>
            <a:ext cx="11622578" cy="508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bg-BG" sz="2500" dirty="0" smtClean="0">
                <a:ea typeface="Calibri" panose="020F0502020204030204" pitchFamily="34" charset="0"/>
                <a:cs typeface="AdvGulliv-R"/>
              </a:rPr>
              <a:t>Избягване на локализация на деформацията</a:t>
            </a:r>
            <a:endParaRPr lang="en-US" sz="2500" dirty="0" smtClean="0">
              <a:ea typeface="Calibri" panose="020F0502020204030204" pitchFamily="34" charset="0"/>
              <a:cs typeface="AdvGulliv-R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791570" y="225430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109602"/>
              </p:ext>
            </p:extLst>
          </p:nvPr>
        </p:nvGraphicFramePr>
        <p:xfrm>
          <a:off x="1205460" y="1638700"/>
          <a:ext cx="1177212" cy="478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Equation" r:id="rId11" imgW="558800" imgH="228600" progId="Equation.3">
                  <p:embed/>
                </p:oleObj>
              </mc:Choice>
              <mc:Fallback>
                <p:oleObj name="Equation" r:id="rId11" imgW="558800" imgH="228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5460" y="1638700"/>
                        <a:ext cx="1177212" cy="4788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223679" y="4400028"/>
            <a:ext cx="11622578" cy="508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bg-BG" sz="2500" dirty="0" err="1" smtClean="0">
                <a:ea typeface="Calibri" panose="020F0502020204030204" pitchFamily="34" charset="0"/>
                <a:cs typeface="AdvGulliv-R"/>
              </a:rPr>
              <a:t>Анизотропия</a:t>
            </a:r>
            <a:endParaRPr lang="en-US" sz="2500" dirty="0" smtClean="0">
              <a:ea typeface="Calibri" panose="020F0502020204030204" pitchFamily="34" charset="0"/>
              <a:cs typeface="AdvGulliv-R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0311747"/>
              </p:ext>
            </p:extLst>
          </p:nvPr>
        </p:nvGraphicFramePr>
        <p:xfrm>
          <a:off x="1155327" y="4944156"/>
          <a:ext cx="2046688" cy="898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name="Equation" r:id="rId13" imgW="1168400" imgH="508000" progId="Equation.3">
                  <p:embed/>
                </p:oleObj>
              </mc:Choice>
              <mc:Fallback>
                <p:oleObj name="Equation" r:id="rId13" imgW="1168400" imgH="5080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327" y="4944156"/>
                        <a:ext cx="2046688" cy="8985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Picture 26"/>
          <p:cNvPicPr/>
          <p:nvPr/>
        </p:nvPicPr>
        <p:blipFill>
          <a:blip r:embed="rId15" cstate="print"/>
          <a:srcRect l="23134" t="18678" r="22388" b="10196"/>
          <a:stretch>
            <a:fillRect/>
          </a:stretch>
        </p:blipFill>
        <p:spPr bwMode="auto">
          <a:xfrm>
            <a:off x="8654305" y="3874962"/>
            <a:ext cx="2946291" cy="1903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Oval 24"/>
          <p:cNvSpPr/>
          <p:nvPr/>
        </p:nvSpPr>
        <p:spPr>
          <a:xfrm>
            <a:off x="235004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33607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730813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226622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232210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229416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725225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221034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728019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223828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719637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215446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722431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218240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714049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9209858" y="6554317"/>
            <a:ext cx="252000" cy="252000"/>
          </a:xfrm>
          <a:prstGeom prst="ellipse">
            <a:avLst/>
          </a:prstGeom>
          <a:blipFill>
            <a:blip r:embed="rId16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716843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8212652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9708461" y="6554317"/>
            <a:ext cx="252000" cy="252000"/>
          </a:xfrm>
          <a:prstGeom prst="ellipse">
            <a:avLst/>
          </a:prstGeom>
          <a:blipFill>
            <a:blip r:embed="rId16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1204270" y="6554317"/>
            <a:ext cx="252000" cy="252000"/>
          </a:xfrm>
          <a:prstGeom prst="ellipse">
            <a:avLst/>
          </a:prstGeom>
          <a:blipFill>
            <a:blip r:embed="rId16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8711255" y="6554317"/>
            <a:ext cx="252000" cy="252000"/>
          </a:xfrm>
          <a:prstGeom prst="ellipse">
            <a:avLst/>
          </a:prstGeom>
          <a:blipFill>
            <a:blip r:embed="rId16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0207064" y="6554317"/>
            <a:ext cx="252000" cy="252000"/>
          </a:xfrm>
          <a:prstGeom prst="ellipse">
            <a:avLst/>
          </a:prstGeom>
          <a:blipFill>
            <a:blip r:embed="rId16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0705667" y="6554317"/>
            <a:ext cx="252000" cy="252000"/>
          </a:xfrm>
          <a:prstGeom prst="ellipse">
            <a:avLst/>
          </a:prstGeom>
          <a:blipFill>
            <a:blip r:embed="rId16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1702869" y="6554317"/>
            <a:ext cx="252000" cy="252000"/>
          </a:xfrm>
          <a:prstGeom prst="ellipse">
            <a:avLst/>
          </a:prstGeom>
          <a:blipFill>
            <a:blip r:embed="rId16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-15926" y="0"/>
            <a:ext cx="12207926" cy="64144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-2278" y="0"/>
            <a:ext cx="12194277" cy="5186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dirty="0" smtClean="0">
                <a:ln>
                  <a:solidFill>
                    <a:schemeClr val="bg1"/>
                  </a:solidFill>
                </a:ln>
              </a:rPr>
              <a:t>Симулиране на удар от </a:t>
            </a:r>
            <a:r>
              <a:rPr lang="bg-BG" sz="3000" dirty="0" smtClean="0">
                <a:ln>
                  <a:solidFill>
                    <a:schemeClr val="bg1"/>
                  </a:solidFill>
                </a:ln>
              </a:rPr>
              <a:t>град </a:t>
            </a:r>
            <a:r>
              <a:rPr lang="bg-BG" sz="3000" dirty="0" smtClean="0">
                <a:ln>
                  <a:solidFill>
                    <a:schemeClr val="bg1"/>
                  </a:solidFill>
                </a:ln>
              </a:rPr>
              <a:t>по </a:t>
            </a:r>
            <a:r>
              <a:rPr lang="bg-BG" sz="3000" dirty="0" err="1" smtClean="0">
                <a:ln>
                  <a:solidFill>
                    <a:schemeClr val="bg1"/>
                  </a:solidFill>
                </a:ln>
              </a:rPr>
              <a:t>фотоволтаик</a:t>
            </a:r>
            <a:endParaRPr lang="en-US" sz="3000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92533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797" y="706535"/>
            <a:ext cx="9999264" cy="590002"/>
          </a:xfrm>
        </p:spPr>
        <p:txBody>
          <a:bodyPr>
            <a:noAutofit/>
          </a:bodyPr>
          <a:lstStyle/>
          <a:p>
            <a:r>
              <a:rPr lang="bg-BG" sz="3500" b="1" dirty="0" smtClean="0"/>
              <a:t>Симулиране на удар от градушка</a:t>
            </a:r>
            <a:endParaRPr lang="en-US" sz="3500" b="1" dirty="0"/>
          </a:p>
        </p:txBody>
      </p:sp>
      <p:sp>
        <p:nvSpPr>
          <p:cNvPr id="10" name="Rectangle 9"/>
          <p:cNvSpPr/>
          <p:nvPr/>
        </p:nvSpPr>
        <p:spPr>
          <a:xfrm>
            <a:off x="0" y="6497167"/>
            <a:ext cx="12207926" cy="3616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3680" y="1805391"/>
            <a:ext cx="11728714" cy="4516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bg-BG" sz="2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Резултати</a:t>
            </a:r>
          </a:p>
          <a:p>
            <a:pPr marL="8001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500" dirty="0" smtClean="0">
                <a:ea typeface="Calibri" panose="020F0502020204030204" pitchFamily="34" charset="0"/>
                <a:cs typeface="AdvGulliv-R"/>
              </a:rPr>
              <a:t>напрежения, деформации и премествания в удряното тяло;</a:t>
            </a:r>
          </a:p>
          <a:p>
            <a:pPr marL="8001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500" dirty="0">
                <a:ea typeface="Calibri" panose="020F0502020204030204" pitchFamily="34" charset="0"/>
                <a:cs typeface="AdvGulliv-R"/>
              </a:rPr>
              <a:t>к</a:t>
            </a:r>
            <a:r>
              <a:rPr lang="ru-RU" sz="2500" dirty="0" smtClean="0">
                <a:ea typeface="Calibri" panose="020F0502020204030204" pitchFamily="34" charset="0"/>
                <a:cs typeface="AdvGulliv-R"/>
              </a:rPr>
              <a:t>онтактна сила;</a:t>
            </a:r>
          </a:p>
          <a:p>
            <a:pPr marL="8001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bg-BG" sz="2500" dirty="0" err="1" smtClean="0"/>
              <a:t>деламинация</a:t>
            </a:r>
            <a:r>
              <a:rPr lang="bg-BG" sz="2500" dirty="0" smtClean="0"/>
              <a:t> в удряното тяло</a:t>
            </a:r>
            <a:r>
              <a:rPr lang="en-US" sz="2500" dirty="0" smtClean="0"/>
              <a:t>.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endParaRPr lang="en-US" sz="2500" dirty="0" smtClean="0"/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bg-BG" sz="2500" b="1" dirty="0">
                <a:ea typeface="Calibri" panose="020F0502020204030204" pitchFamily="34" charset="0"/>
                <a:cs typeface="Times New Roman" panose="02020603050405020304" pitchFamily="18" charset="0"/>
              </a:rPr>
              <a:t>Използвани програми</a:t>
            </a:r>
          </a:p>
          <a:p>
            <a:pPr marL="8001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LS DYNA</a:t>
            </a:r>
            <a:r>
              <a:rPr lang="ru-RU" sz="2500" dirty="0">
                <a:ea typeface="Calibri" panose="020F0502020204030204" pitchFamily="34" charset="0"/>
                <a:cs typeface="AdvGulliv-R"/>
              </a:rPr>
              <a:t>;</a:t>
            </a:r>
          </a:p>
          <a:p>
            <a:pPr marL="8001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US" sz="2500" dirty="0"/>
              <a:t>DYNA3D</a:t>
            </a:r>
            <a:r>
              <a:rPr lang="bg-BG" sz="2500" dirty="0"/>
              <a:t>;</a:t>
            </a:r>
            <a:endParaRPr lang="en-US" sz="2500" dirty="0"/>
          </a:p>
          <a:p>
            <a:pPr marL="8001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US" sz="2500" dirty="0"/>
              <a:t>ABAQUS</a:t>
            </a:r>
            <a:r>
              <a:rPr lang="en-US" sz="2500" dirty="0">
                <a:ea typeface="Calibri" panose="020F0502020204030204" pitchFamily="34" charset="0"/>
                <a:cs typeface="AdvGulliv-R"/>
              </a:rPr>
              <a:t>; </a:t>
            </a:r>
          </a:p>
          <a:p>
            <a:pPr marL="8001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US" sz="2500" dirty="0"/>
              <a:t>ANSYS</a:t>
            </a:r>
            <a:r>
              <a:rPr lang="en-US" sz="2500" dirty="0">
                <a:ea typeface="Calibri" panose="020F0502020204030204" pitchFamily="34" charset="0"/>
                <a:cs typeface="AdvGulliv-R"/>
              </a:rPr>
              <a:t>. </a:t>
            </a:r>
            <a:endParaRPr lang="en-US" sz="2500" dirty="0" smtClean="0"/>
          </a:p>
        </p:txBody>
      </p:sp>
      <p:sp>
        <p:nvSpPr>
          <p:cNvPr id="7" name="Oval 6"/>
          <p:cNvSpPr/>
          <p:nvPr/>
        </p:nvSpPr>
        <p:spPr>
          <a:xfrm>
            <a:off x="235004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33607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730813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226622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232210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229416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725225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221034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728019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223828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719637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215446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722431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218240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714049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209858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716843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212652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708461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1204270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711255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0207064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0705667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1702869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-15926" y="0"/>
            <a:ext cx="12207926" cy="64144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-2278" y="0"/>
            <a:ext cx="12194277" cy="5186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dirty="0" smtClean="0">
                <a:ln>
                  <a:solidFill>
                    <a:schemeClr val="bg1"/>
                  </a:solidFill>
                </a:ln>
              </a:rPr>
              <a:t>Симулиране на удар от </a:t>
            </a:r>
            <a:r>
              <a:rPr lang="bg-BG" sz="3000" dirty="0" smtClean="0">
                <a:ln>
                  <a:solidFill>
                    <a:schemeClr val="bg1"/>
                  </a:solidFill>
                </a:ln>
              </a:rPr>
              <a:t>град </a:t>
            </a:r>
            <a:r>
              <a:rPr lang="bg-BG" sz="3000" dirty="0" smtClean="0">
                <a:ln>
                  <a:solidFill>
                    <a:schemeClr val="bg1"/>
                  </a:solidFill>
                </a:ln>
              </a:rPr>
              <a:t>по </a:t>
            </a:r>
            <a:r>
              <a:rPr lang="bg-BG" sz="3000" dirty="0" err="1" smtClean="0">
                <a:ln>
                  <a:solidFill>
                    <a:schemeClr val="bg1"/>
                  </a:solidFill>
                </a:ln>
              </a:rPr>
              <a:t>фотоволтаик</a:t>
            </a:r>
            <a:endParaRPr lang="en-US" sz="3000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29584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3061" y="740226"/>
            <a:ext cx="9144000" cy="679141"/>
          </a:xfrm>
        </p:spPr>
        <p:txBody>
          <a:bodyPr>
            <a:normAutofit/>
          </a:bodyPr>
          <a:lstStyle/>
          <a:p>
            <a:r>
              <a:rPr lang="bg-BG" sz="3500" b="1" dirty="0" smtClean="0"/>
              <a:t>Същност на </a:t>
            </a:r>
            <a:r>
              <a:rPr lang="bg-BG" sz="3500" b="1" dirty="0" err="1" smtClean="0"/>
              <a:t>фотоволтаиците</a:t>
            </a:r>
            <a:endParaRPr lang="en-US" sz="3500" b="1" dirty="0"/>
          </a:p>
        </p:txBody>
      </p:sp>
      <p:sp>
        <p:nvSpPr>
          <p:cNvPr id="6" name="Rectangle 5"/>
          <p:cNvSpPr/>
          <p:nvPr/>
        </p:nvSpPr>
        <p:spPr>
          <a:xfrm>
            <a:off x="-15926" y="0"/>
            <a:ext cx="12207926" cy="64144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2278" y="0"/>
            <a:ext cx="12194277" cy="5186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dirty="0" smtClean="0">
                <a:ln>
                  <a:solidFill>
                    <a:schemeClr val="bg1"/>
                  </a:solidFill>
                </a:ln>
              </a:rPr>
              <a:t>Симулиране на удар от </a:t>
            </a:r>
            <a:r>
              <a:rPr lang="bg-BG" sz="3000" dirty="0" smtClean="0">
                <a:ln>
                  <a:solidFill>
                    <a:schemeClr val="bg1"/>
                  </a:solidFill>
                </a:ln>
              </a:rPr>
              <a:t>град </a:t>
            </a:r>
            <a:r>
              <a:rPr lang="bg-BG" sz="3000" dirty="0" smtClean="0">
                <a:ln>
                  <a:solidFill>
                    <a:schemeClr val="bg1"/>
                  </a:solidFill>
                </a:ln>
              </a:rPr>
              <a:t>по </a:t>
            </a:r>
            <a:r>
              <a:rPr lang="bg-BG" sz="3000" dirty="0" err="1" smtClean="0">
                <a:ln>
                  <a:solidFill>
                    <a:schemeClr val="bg1"/>
                  </a:solidFill>
                </a:ln>
              </a:rPr>
              <a:t>фотоволтаик</a:t>
            </a:r>
            <a:endParaRPr lang="en-US" sz="300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6290" y="1569495"/>
            <a:ext cx="113280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500" dirty="0" err="1"/>
              <a:t>Фотоволтаиците</a:t>
            </a:r>
            <a:r>
              <a:rPr lang="bg-BG" sz="2500" dirty="0"/>
              <a:t> или още </a:t>
            </a:r>
            <a:r>
              <a:rPr lang="bg-BG" sz="2500" dirty="0" smtClean="0"/>
              <a:t>слънчевите </a:t>
            </a:r>
            <a:r>
              <a:rPr lang="bg-BG" sz="2500" dirty="0"/>
              <a:t>батерии са полупроводникови преобразуватели на слънчевата енергия в електрическа.</a:t>
            </a:r>
            <a:endParaRPr lang="en-US" sz="2500" dirty="0"/>
          </a:p>
        </p:txBody>
      </p:sp>
      <p:pic>
        <p:nvPicPr>
          <p:cNvPr id="9" name="Картина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91" y="2538482"/>
            <a:ext cx="2592713" cy="188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568" y="2538482"/>
            <a:ext cx="5765440" cy="18857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6290" y="4408640"/>
            <a:ext cx="113197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500" dirty="0"/>
              <a:t>Според структурата на слънчевата клетка </a:t>
            </a:r>
            <a:r>
              <a:rPr lang="bg-BG" sz="2500" dirty="0" err="1"/>
              <a:t>фотоволтаиците</a:t>
            </a:r>
            <a:r>
              <a:rPr lang="bg-BG" sz="2500" dirty="0"/>
              <a:t> се делят на еднокристални, </a:t>
            </a:r>
            <a:r>
              <a:rPr lang="bg-BG" sz="2500" dirty="0" err="1"/>
              <a:t>многокристални</a:t>
            </a:r>
            <a:r>
              <a:rPr lang="bg-BG" sz="2500" dirty="0"/>
              <a:t> (</a:t>
            </a:r>
            <a:r>
              <a:rPr lang="bg-BG" sz="2500" dirty="0" err="1"/>
              <a:t>поликристални</a:t>
            </a:r>
            <a:r>
              <a:rPr lang="bg-BG" sz="2500" dirty="0"/>
              <a:t>) и аморфни</a:t>
            </a:r>
            <a:r>
              <a:rPr lang="bg-BG" sz="2500" dirty="0" smtClean="0"/>
              <a:t>.</a:t>
            </a:r>
            <a:endParaRPr lang="en-US" sz="2500" dirty="0"/>
          </a:p>
        </p:txBody>
      </p:sp>
      <p:sp>
        <p:nvSpPr>
          <p:cNvPr id="13" name="Rectangle 12"/>
          <p:cNvSpPr/>
          <p:nvPr/>
        </p:nvSpPr>
        <p:spPr>
          <a:xfrm>
            <a:off x="0" y="6497167"/>
            <a:ext cx="12207926" cy="3616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77422" y="5444638"/>
            <a:ext cx="1178330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7422" y="5509728"/>
            <a:ext cx="11728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0070C0"/>
                </a:solidFill>
              </a:rPr>
              <a:t>[</a:t>
            </a:r>
            <a:r>
              <a:rPr lang="en-US" dirty="0" err="1">
                <a:solidFill>
                  <a:srgbClr val="0070C0"/>
                </a:solidFill>
              </a:rPr>
              <a:t>Markvart</a:t>
            </a:r>
            <a:r>
              <a:rPr lang="en-US" dirty="0">
                <a:solidFill>
                  <a:srgbClr val="0070C0"/>
                </a:solidFill>
              </a:rPr>
              <a:t> 2003]</a:t>
            </a:r>
            <a:r>
              <a:rPr lang="en-US" dirty="0"/>
              <a:t> </a:t>
            </a:r>
            <a:r>
              <a:rPr lang="en-US" dirty="0" err="1"/>
              <a:t>Markvart</a:t>
            </a:r>
            <a:r>
              <a:rPr lang="en-US" dirty="0"/>
              <a:t> T., L. </a:t>
            </a:r>
            <a:r>
              <a:rPr lang="en-US" dirty="0" err="1"/>
              <a:t>Castaňer</a:t>
            </a:r>
            <a:r>
              <a:rPr lang="en-US" dirty="0"/>
              <a:t>. Practical Handbook of Photovoltaics: Fundamentals and Applications. Elsevier, 2003</a:t>
            </a:r>
            <a:r>
              <a:rPr lang="en-US" dirty="0" smtClean="0"/>
              <a:t>.</a:t>
            </a:r>
          </a:p>
          <a:p>
            <a:pPr algn="just"/>
            <a:r>
              <a:rPr lang="en-US" dirty="0">
                <a:solidFill>
                  <a:srgbClr val="0070C0"/>
                </a:solidFill>
              </a:rPr>
              <a:t>[Roberts 2009]</a:t>
            </a:r>
            <a:r>
              <a:rPr lang="en-US" dirty="0"/>
              <a:t> Roberts S., N. </a:t>
            </a:r>
            <a:r>
              <a:rPr lang="en-US" dirty="0" err="1"/>
              <a:t>Guariento</a:t>
            </a:r>
            <a:r>
              <a:rPr lang="en-US" dirty="0"/>
              <a:t>. Building integrated </a:t>
            </a:r>
            <a:r>
              <a:rPr lang="en-US" dirty="0" smtClean="0"/>
              <a:t>photovoltaics/ a </a:t>
            </a:r>
            <a:r>
              <a:rPr lang="en-US" dirty="0"/>
              <a:t>handbook. </a:t>
            </a:r>
            <a:r>
              <a:rPr lang="en-US" dirty="0" err="1"/>
              <a:t>Birkhäuser</a:t>
            </a:r>
            <a:r>
              <a:rPr lang="en-US" dirty="0"/>
              <a:t> </a:t>
            </a:r>
            <a:r>
              <a:rPr lang="en-US" dirty="0" err="1"/>
              <a:t>Verlag</a:t>
            </a:r>
            <a:r>
              <a:rPr lang="en-US" dirty="0"/>
              <a:t> AG, Basel, 2009.</a:t>
            </a:r>
          </a:p>
        </p:txBody>
      </p:sp>
      <p:pic>
        <p:nvPicPr>
          <p:cNvPr id="17" name="Picture 16"/>
          <p:cNvPicPr/>
          <p:nvPr/>
        </p:nvPicPr>
        <p:blipFill>
          <a:blip r:embed="rId5"/>
          <a:stretch>
            <a:fillRect/>
          </a:stretch>
        </p:blipFill>
        <p:spPr>
          <a:xfrm>
            <a:off x="3397496" y="2565779"/>
            <a:ext cx="2075258" cy="177803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35004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33607" y="6554317"/>
            <a:ext cx="252000" cy="252000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730813" y="6554317"/>
            <a:ext cx="252000" cy="252000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226622" y="6554317"/>
            <a:ext cx="252000" cy="252000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232210" y="6554317"/>
            <a:ext cx="252000" cy="252000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229416" y="6554317"/>
            <a:ext cx="252000" cy="252000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725225" y="6554317"/>
            <a:ext cx="252000" cy="252000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221034" y="6554317"/>
            <a:ext cx="252000" cy="252000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728019" y="6554317"/>
            <a:ext cx="252000" cy="252000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223828" y="6554317"/>
            <a:ext cx="252000" cy="252000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719637" y="6554317"/>
            <a:ext cx="252000" cy="252000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215446" y="6554317"/>
            <a:ext cx="252000" cy="252000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22431" y="6554317"/>
            <a:ext cx="252000" cy="252000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218240" y="6554317"/>
            <a:ext cx="252000" cy="252000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714049" y="6554317"/>
            <a:ext cx="252000" cy="252000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9209858" y="6554317"/>
            <a:ext cx="252000" cy="252000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716843" y="6554317"/>
            <a:ext cx="252000" cy="252000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212652" y="6554317"/>
            <a:ext cx="252000" cy="252000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9708461" y="6554317"/>
            <a:ext cx="252000" cy="252000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1204270" y="6554317"/>
            <a:ext cx="252000" cy="252000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8711255" y="6554317"/>
            <a:ext cx="252000" cy="252000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0207064" y="6554317"/>
            <a:ext cx="252000" cy="252000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0705667" y="6554317"/>
            <a:ext cx="252000" cy="252000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1702869" y="6554317"/>
            <a:ext cx="252000" cy="252000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3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797" y="706535"/>
            <a:ext cx="9999264" cy="526564"/>
          </a:xfrm>
        </p:spPr>
        <p:txBody>
          <a:bodyPr>
            <a:noAutofit/>
          </a:bodyPr>
          <a:lstStyle/>
          <a:p>
            <a:r>
              <a:rPr lang="bg-BG" sz="3500" b="1" dirty="0" err="1" smtClean="0"/>
              <a:t>Безмрежови</a:t>
            </a:r>
            <a:r>
              <a:rPr lang="bg-BG" sz="3500" b="1" dirty="0" smtClean="0"/>
              <a:t> методи</a:t>
            </a:r>
            <a:endParaRPr lang="en-US" sz="3500" b="1" dirty="0"/>
          </a:p>
        </p:txBody>
      </p:sp>
      <p:sp>
        <p:nvSpPr>
          <p:cNvPr id="10" name="Rectangle 9"/>
          <p:cNvSpPr/>
          <p:nvPr/>
        </p:nvSpPr>
        <p:spPr>
          <a:xfrm>
            <a:off x="0" y="6497167"/>
            <a:ext cx="12207926" cy="3616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77422" y="5937933"/>
            <a:ext cx="1178330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7422" y="6003023"/>
            <a:ext cx="1172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[Liu 2003]</a:t>
            </a:r>
            <a:r>
              <a:rPr lang="en-US" dirty="0" smtClean="0"/>
              <a:t> Liu </a:t>
            </a:r>
            <a:r>
              <a:rPr lang="en-US" dirty="0"/>
              <a:t>G</a:t>
            </a:r>
            <a:r>
              <a:rPr lang="en-US" dirty="0" smtClean="0"/>
              <a:t>.</a:t>
            </a:r>
            <a:r>
              <a:rPr lang="bg-BG" dirty="0" smtClean="0"/>
              <a:t> </a:t>
            </a:r>
            <a:r>
              <a:rPr lang="en-US" dirty="0"/>
              <a:t>Mesh free methods: moving beyond the finite element method. CRC Press LLC, 2003.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1202" y="2055137"/>
            <a:ext cx="109727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500" dirty="0" smtClean="0"/>
              <a:t>Хидродинамика на гладките частици</a:t>
            </a:r>
            <a:r>
              <a:rPr lang="en-US" sz="2500" dirty="0" smtClean="0"/>
              <a:t> (Smoothed Particle Hydrodynamics) </a:t>
            </a:r>
            <a:r>
              <a:rPr lang="bg-BG" sz="2500" dirty="0" smtClean="0"/>
              <a:t> </a:t>
            </a:r>
          </a:p>
          <a:p>
            <a:pPr algn="just"/>
            <a:r>
              <a:rPr lang="bg-BG" sz="2500" dirty="0" err="1" smtClean="0"/>
              <a:t>Безмрежов</a:t>
            </a:r>
            <a:r>
              <a:rPr lang="bg-BG" sz="2500" dirty="0" smtClean="0"/>
              <a:t> метод на </a:t>
            </a:r>
            <a:r>
              <a:rPr lang="bg-BG" sz="2500" dirty="0" err="1" smtClean="0"/>
              <a:t>Галеркин</a:t>
            </a:r>
            <a:r>
              <a:rPr lang="en-US" sz="2500" dirty="0"/>
              <a:t> </a:t>
            </a:r>
            <a:r>
              <a:rPr lang="en-US" sz="2500" dirty="0" smtClean="0"/>
              <a:t>(Element Free </a:t>
            </a:r>
            <a:r>
              <a:rPr lang="en-US" sz="2500" dirty="0" err="1" smtClean="0"/>
              <a:t>Galerkin</a:t>
            </a:r>
            <a:r>
              <a:rPr lang="en-US" sz="2500" dirty="0" smtClean="0"/>
              <a:t> Method</a:t>
            </a:r>
            <a:r>
              <a:rPr lang="en-US" sz="2500" dirty="0"/>
              <a:t>)</a:t>
            </a:r>
            <a:endParaRPr lang="bg-BG" sz="2500" dirty="0" smtClean="0"/>
          </a:p>
        </p:txBody>
      </p:sp>
      <p:sp>
        <p:nvSpPr>
          <p:cNvPr id="12" name="Oval 11"/>
          <p:cNvSpPr/>
          <p:nvPr/>
        </p:nvSpPr>
        <p:spPr>
          <a:xfrm>
            <a:off x="235004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33607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730813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226622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232210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29416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725225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221034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728019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223828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719637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215446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722431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218240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714049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209858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716843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212652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9708461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1204270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711255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0207064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0705667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1702869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-15926" y="0"/>
            <a:ext cx="12207926" cy="64144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-2278" y="0"/>
            <a:ext cx="12194277" cy="5186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dirty="0" smtClean="0">
                <a:ln>
                  <a:solidFill>
                    <a:schemeClr val="bg1"/>
                  </a:solidFill>
                </a:ln>
              </a:rPr>
              <a:t>Симулиране на удар от </a:t>
            </a:r>
            <a:r>
              <a:rPr lang="bg-BG" sz="3000" dirty="0" smtClean="0">
                <a:ln>
                  <a:solidFill>
                    <a:schemeClr val="bg1"/>
                  </a:solidFill>
                </a:ln>
              </a:rPr>
              <a:t>град </a:t>
            </a:r>
            <a:r>
              <a:rPr lang="bg-BG" sz="3000" dirty="0" smtClean="0">
                <a:ln>
                  <a:solidFill>
                    <a:schemeClr val="bg1"/>
                  </a:solidFill>
                </a:ln>
              </a:rPr>
              <a:t>по </a:t>
            </a:r>
            <a:r>
              <a:rPr lang="bg-BG" sz="3000" dirty="0" err="1" smtClean="0">
                <a:ln>
                  <a:solidFill>
                    <a:schemeClr val="bg1"/>
                  </a:solidFill>
                </a:ln>
              </a:rPr>
              <a:t>фотоволтаик</a:t>
            </a:r>
            <a:endParaRPr lang="en-US" sz="3000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87097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797" y="706535"/>
            <a:ext cx="9999264" cy="526564"/>
          </a:xfrm>
        </p:spPr>
        <p:txBody>
          <a:bodyPr>
            <a:noAutofit/>
          </a:bodyPr>
          <a:lstStyle/>
          <a:p>
            <a:r>
              <a:rPr lang="bg-BG" sz="3500" b="1" dirty="0" smtClean="0"/>
              <a:t>Хидродинамика на гладките частици</a:t>
            </a:r>
            <a:endParaRPr lang="en-US" sz="3500" b="1" dirty="0"/>
          </a:p>
        </p:txBody>
      </p:sp>
      <p:sp>
        <p:nvSpPr>
          <p:cNvPr id="10" name="Rectangle 9"/>
          <p:cNvSpPr/>
          <p:nvPr/>
        </p:nvSpPr>
        <p:spPr>
          <a:xfrm>
            <a:off x="0" y="6497167"/>
            <a:ext cx="12207926" cy="3616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27555" y="1198191"/>
            <a:ext cx="1097279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500" b="1" dirty="0" smtClean="0"/>
              <a:t>Приложение</a:t>
            </a:r>
            <a:endParaRPr lang="en-US" sz="2500" b="1" dirty="0" smtClean="0"/>
          </a:p>
          <a:p>
            <a:pPr algn="just"/>
            <a:r>
              <a:rPr lang="bg-BG" sz="2500" dirty="0" smtClean="0"/>
              <a:t>	Симулиране на поток от флуиди, високоскоростен удар.</a:t>
            </a:r>
          </a:p>
          <a:p>
            <a:pPr algn="just"/>
            <a:r>
              <a:rPr lang="bg-BG" sz="2500" b="1" dirty="0" smtClean="0"/>
              <a:t>Основна идея</a:t>
            </a:r>
          </a:p>
          <a:p>
            <a:pPr algn="just"/>
            <a:r>
              <a:rPr lang="bg-BG" sz="2500" dirty="0" smtClean="0"/>
              <a:t>	Състои </a:t>
            </a:r>
            <a:r>
              <a:rPr lang="bg-BG" sz="2500" dirty="0"/>
              <a:t>в разделяне на разглеждания обем на </a:t>
            </a:r>
            <a:r>
              <a:rPr lang="bg-BG" sz="2500" dirty="0" smtClean="0"/>
              <a:t>частици (възли в МКЕ) </a:t>
            </a:r>
            <a:r>
              <a:rPr lang="bg-BG" sz="2500" dirty="0"/>
              <a:t>с </a:t>
            </a:r>
            <a:r>
              <a:rPr lang="bg-BG" sz="2500" dirty="0" smtClean="0"/>
              <a:t>	дефинирани области </a:t>
            </a:r>
            <a:r>
              <a:rPr lang="bg-BG" sz="2500" dirty="0"/>
              <a:t>на </a:t>
            </a:r>
            <a:r>
              <a:rPr lang="bg-BG" sz="2500" dirty="0" smtClean="0"/>
              <a:t>влияние между тях.</a:t>
            </a:r>
          </a:p>
          <a:p>
            <a:pPr algn="just"/>
            <a:r>
              <a:rPr lang="bg-BG" sz="2500" b="1" dirty="0"/>
              <a:t>Параметри на състоянието на </a:t>
            </a:r>
            <a:r>
              <a:rPr lang="bg-BG" sz="2500" b="1" dirty="0" smtClean="0"/>
              <a:t>частиците:</a:t>
            </a:r>
          </a:p>
          <a:p>
            <a:pPr algn="just"/>
            <a:r>
              <a:rPr lang="bg-BG" sz="2500" dirty="0" smtClean="0"/>
              <a:t>	положение, скорост, маса, сила, плътност.</a:t>
            </a:r>
            <a:endParaRPr lang="bg-BG" sz="2500" dirty="0"/>
          </a:p>
          <a:p>
            <a:pPr algn="just"/>
            <a:r>
              <a:rPr lang="bg-BG" sz="2500" b="1" dirty="0"/>
              <a:t>Глобални параметри на </a:t>
            </a:r>
            <a:r>
              <a:rPr lang="bg-BG" sz="2500" b="1" dirty="0" smtClean="0"/>
              <a:t>състоянието:</a:t>
            </a:r>
          </a:p>
          <a:p>
            <a:pPr algn="just"/>
            <a:r>
              <a:rPr lang="bg-BG" sz="2500" dirty="0" smtClean="0"/>
              <a:t>	стъпка във времето, сила на гравитацията, константа на налягането, 	вискозитет (константа на </a:t>
            </a:r>
            <a:r>
              <a:rPr lang="bg-BG" sz="2500" dirty="0" err="1" smtClean="0"/>
              <a:t>демпфиране</a:t>
            </a:r>
            <a:r>
              <a:rPr lang="bg-BG" sz="2500" dirty="0" smtClean="0"/>
              <a:t>).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77422" y="5460262"/>
            <a:ext cx="1178330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7422" y="5525352"/>
            <a:ext cx="11728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[</a:t>
            </a:r>
            <a:r>
              <a:rPr lang="en-US" dirty="0" err="1" smtClean="0">
                <a:solidFill>
                  <a:srgbClr val="0070C0"/>
                </a:solidFill>
              </a:rPr>
              <a:t>Gingold</a:t>
            </a:r>
            <a:r>
              <a:rPr lang="en-US" dirty="0" smtClean="0">
                <a:solidFill>
                  <a:srgbClr val="0070C0"/>
                </a:solidFill>
              </a:rPr>
              <a:t> 1977]</a:t>
            </a:r>
            <a:r>
              <a:rPr lang="en-US" dirty="0" smtClean="0"/>
              <a:t> </a:t>
            </a:r>
            <a:r>
              <a:rPr lang="en-US" dirty="0" err="1" smtClean="0"/>
              <a:t>Gingold</a:t>
            </a:r>
            <a:r>
              <a:rPr lang="en-US" dirty="0" smtClean="0"/>
              <a:t> R. and J. Monaghan. Smoothed </a:t>
            </a:r>
            <a:r>
              <a:rPr lang="en-US" dirty="0"/>
              <a:t>particle hydrodynamics: theory and application to non-spherical </a:t>
            </a:r>
            <a:r>
              <a:rPr lang="en-US" dirty="0" smtClean="0"/>
              <a:t>stars</a:t>
            </a:r>
            <a:r>
              <a:rPr lang="en-US" dirty="0"/>
              <a:t>.</a:t>
            </a:r>
            <a:r>
              <a:rPr lang="en-US" dirty="0" smtClean="0"/>
              <a:t> </a:t>
            </a:r>
            <a:r>
              <a:rPr lang="en-US" dirty="0"/>
              <a:t>Mon. Not. R. Astron. Soc., </a:t>
            </a:r>
            <a:r>
              <a:rPr lang="en-US" dirty="0" err="1"/>
              <a:t>Vol</a:t>
            </a:r>
            <a:r>
              <a:rPr lang="en-US" dirty="0"/>
              <a:t> 181, pp. 375–89, </a:t>
            </a:r>
            <a:r>
              <a:rPr lang="en-US" dirty="0" smtClean="0"/>
              <a:t>1977.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[Lucy 1977]</a:t>
            </a:r>
            <a:r>
              <a:rPr lang="en-US" dirty="0" smtClean="0"/>
              <a:t> Lucy L. A </a:t>
            </a:r>
            <a:r>
              <a:rPr lang="en-US" dirty="0"/>
              <a:t>numerical approach to the testing of the fission </a:t>
            </a:r>
            <a:r>
              <a:rPr lang="en-US" dirty="0" smtClean="0"/>
              <a:t>hypothesis</a:t>
            </a:r>
            <a:r>
              <a:rPr lang="en-US" dirty="0"/>
              <a:t>.</a:t>
            </a:r>
            <a:r>
              <a:rPr lang="en-US" dirty="0" smtClean="0"/>
              <a:t> </a:t>
            </a:r>
            <a:r>
              <a:rPr lang="en-US" dirty="0"/>
              <a:t>Astron. J., </a:t>
            </a:r>
            <a:r>
              <a:rPr lang="en-US" dirty="0" err="1"/>
              <a:t>Vol</a:t>
            </a:r>
            <a:r>
              <a:rPr lang="en-US" dirty="0"/>
              <a:t> 82, pp. 1013–1024, 1977.</a:t>
            </a:r>
          </a:p>
        </p:txBody>
      </p:sp>
      <p:sp>
        <p:nvSpPr>
          <p:cNvPr id="11" name="Oval 10"/>
          <p:cNvSpPr/>
          <p:nvPr/>
        </p:nvSpPr>
        <p:spPr>
          <a:xfrm>
            <a:off x="235004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33607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730813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226622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232210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229416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725225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221034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728019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223828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719637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215446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722431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218240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714049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209858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716843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212652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9708461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1204270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711255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0207064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0705667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1702869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-15926" y="0"/>
            <a:ext cx="12207926" cy="64144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-2278" y="0"/>
            <a:ext cx="12194277" cy="5186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dirty="0" smtClean="0">
                <a:ln>
                  <a:solidFill>
                    <a:schemeClr val="bg1"/>
                  </a:solidFill>
                </a:ln>
              </a:rPr>
              <a:t>Симулиране на удар от </a:t>
            </a:r>
            <a:r>
              <a:rPr lang="bg-BG" sz="3000" dirty="0" smtClean="0">
                <a:ln>
                  <a:solidFill>
                    <a:schemeClr val="bg1"/>
                  </a:solidFill>
                </a:ln>
              </a:rPr>
              <a:t>град </a:t>
            </a:r>
            <a:r>
              <a:rPr lang="bg-BG" sz="3000" dirty="0" smtClean="0">
                <a:ln>
                  <a:solidFill>
                    <a:schemeClr val="bg1"/>
                  </a:solidFill>
                </a:ln>
              </a:rPr>
              <a:t>по </a:t>
            </a:r>
            <a:r>
              <a:rPr lang="bg-BG" sz="3000" dirty="0" err="1" smtClean="0">
                <a:ln>
                  <a:solidFill>
                    <a:schemeClr val="bg1"/>
                  </a:solidFill>
                </a:ln>
              </a:rPr>
              <a:t>фотоволтаик</a:t>
            </a:r>
            <a:endParaRPr lang="en-US" sz="3000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53510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797" y="706535"/>
            <a:ext cx="9999264" cy="526564"/>
          </a:xfrm>
        </p:spPr>
        <p:txBody>
          <a:bodyPr>
            <a:noAutofit/>
          </a:bodyPr>
          <a:lstStyle/>
          <a:p>
            <a:r>
              <a:rPr lang="bg-BG" sz="3500" b="1" dirty="0" smtClean="0"/>
              <a:t>Хидродинамика на гладките частици</a:t>
            </a:r>
            <a:endParaRPr lang="en-US" sz="3500" b="1" dirty="0"/>
          </a:p>
        </p:txBody>
      </p:sp>
      <p:sp>
        <p:nvSpPr>
          <p:cNvPr id="10" name="Rectangle 9"/>
          <p:cNvSpPr/>
          <p:nvPr/>
        </p:nvSpPr>
        <p:spPr>
          <a:xfrm>
            <a:off x="0" y="6497167"/>
            <a:ext cx="12207926" cy="3616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27556" y="1700194"/>
            <a:ext cx="454469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500" dirty="0" smtClean="0"/>
              <a:t>Гладко ядро</a:t>
            </a:r>
            <a:r>
              <a:rPr lang="en-US" sz="2500" dirty="0" smtClean="0"/>
              <a:t> (</a:t>
            </a:r>
            <a:r>
              <a:rPr lang="bg-BG" sz="2500" dirty="0" smtClean="0"/>
              <a:t>еквивалентно на функция на формата в МКЕ)</a:t>
            </a:r>
          </a:p>
          <a:p>
            <a:pPr algn="just"/>
            <a:r>
              <a:rPr lang="bg-BG" sz="2500" dirty="0" smtClean="0"/>
              <a:t>Плътност</a:t>
            </a:r>
          </a:p>
        </p:txBody>
      </p:sp>
      <p:grpSp>
        <p:nvGrpSpPr>
          <p:cNvPr id="32" name="Canvas 2"/>
          <p:cNvGrpSpPr/>
          <p:nvPr/>
        </p:nvGrpSpPr>
        <p:grpSpPr>
          <a:xfrm>
            <a:off x="5165822" y="1368203"/>
            <a:ext cx="6543957" cy="3551516"/>
            <a:chOff x="0" y="0"/>
            <a:chExt cx="5119636" cy="2374900"/>
          </a:xfrm>
        </p:grpSpPr>
        <p:sp>
          <p:nvSpPr>
            <p:cNvPr id="33" name="Rectangle 32"/>
            <p:cNvSpPr/>
            <p:nvPr/>
          </p:nvSpPr>
          <p:spPr>
            <a:xfrm>
              <a:off x="0" y="0"/>
              <a:ext cx="5046980" cy="2374900"/>
            </a:xfrm>
            <a:prstGeom prst="rect">
              <a:avLst/>
            </a:prstGeom>
          </p:spPr>
        </p:sp>
        <p:cxnSp>
          <p:nvCxnSpPr>
            <p:cNvPr id="34" name="Straight Connector 33"/>
            <p:cNvCxnSpPr/>
            <p:nvPr/>
          </p:nvCxnSpPr>
          <p:spPr>
            <a:xfrm>
              <a:off x="0" y="2026572"/>
              <a:ext cx="4849977" cy="24009"/>
            </a:xfrm>
            <a:prstGeom prst="line">
              <a:avLst/>
            </a:prstGeom>
            <a:ln>
              <a:headEnd type="none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2289657" y="68162"/>
              <a:ext cx="0" cy="2150669"/>
            </a:xfrm>
            <a:prstGeom prst="line">
              <a:avLst/>
            </a:prstGeom>
            <a:ln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/>
            <p:cNvGrpSpPr/>
            <p:nvPr/>
          </p:nvGrpSpPr>
          <p:grpSpPr>
            <a:xfrm>
              <a:off x="592531" y="313999"/>
              <a:ext cx="3398281" cy="1721952"/>
              <a:chOff x="936346" y="1130976"/>
              <a:chExt cx="3398281" cy="1721952"/>
            </a:xfrm>
          </p:grpSpPr>
          <p:sp>
            <p:nvSpPr>
              <p:cNvPr id="48" name="Freeform 47"/>
              <p:cNvSpPr/>
              <p:nvPr/>
            </p:nvSpPr>
            <p:spPr>
              <a:xfrm>
                <a:off x="936346" y="1133372"/>
                <a:ext cx="1697126" cy="1719556"/>
              </a:xfrm>
              <a:custGeom>
                <a:avLst/>
                <a:gdLst>
                  <a:gd name="connsiteX0" fmla="*/ 0 w 1697126"/>
                  <a:gd name="connsiteY0" fmla="*/ 1719556 h 1719556"/>
                  <a:gd name="connsiteX1" fmla="*/ 672998 w 1697126"/>
                  <a:gd name="connsiteY1" fmla="*/ 1558622 h 1719556"/>
                  <a:gd name="connsiteX2" fmla="*/ 1214323 w 1697126"/>
                  <a:gd name="connsiteY2" fmla="*/ 951460 h 1719556"/>
                  <a:gd name="connsiteX3" fmla="*/ 1463040 w 1697126"/>
                  <a:gd name="connsiteY3" fmla="*/ 168734 h 1719556"/>
                  <a:gd name="connsiteX4" fmla="*/ 1697126 w 1697126"/>
                  <a:gd name="connsiteY4" fmla="*/ 484 h 1719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7126" h="1719556">
                    <a:moveTo>
                      <a:pt x="0" y="1719556"/>
                    </a:moveTo>
                    <a:cubicBezTo>
                      <a:pt x="235305" y="1703097"/>
                      <a:pt x="470611" y="1686638"/>
                      <a:pt x="672998" y="1558622"/>
                    </a:cubicBezTo>
                    <a:cubicBezTo>
                      <a:pt x="875385" y="1430606"/>
                      <a:pt x="1082649" y="1183108"/>
                      <a:pt x="1214323" y="951460"/>
                    </a:cubicBezTo>
                    <a:cubicBezTo>
                      <a:pt x="1345997" y="719812"/>
                      <a:pt x="1382573" y="327230"/>
                      <a:pt x="1463040" y="168734"/>
                    </a:cubicBezTo>
                    <a:cubicBezTo>
                      <a:pt x="1543507" y="10238"/>
                      <a:pt x="1642262" y="-3174"/>
                      <a:pt x="1697126" y="484"/>
                    </a:cubicBezTo>
                  </a:path>
                </a:pathLst>
              </a:cu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bg-BG"/>
              </a:p>
            </p:txBody>
          </p:sp>
          <p:sp>
            <p:nvSpPr>
              <p:cNvPr id="49" name="Freeform 48"/>
              <p:cNvSpPr/>
              <p:nvPr/>
            </p:nvSpPr>
            <p:spPr>
              <a:xfrm flipH="1">
                <a:off x="2637907" y="1130976"/>
                <a:ext cx="1696720" cy="1718945"/>
              </a:xfrm>
              <a:custGeom>
                <a:avLst/>
                <a:gdLst>
                  <a:gd name="connsiteX0" fmla="*/ 0 w 1697126"/>
                  <a:gd name="connsiteY0" fmla="*/ 1719556 h 1719556"/>
                  <a:gd name="connsiteX1" fmla="*/ 672998 w 1697126"/>
                  <a:gd name="connsiteY1" fmla="*/ 1558622 h 1719556"/>
                  <a:gd name="connsiteX2" fmla="*/ 1214323 w 1697126"/>
                  <a:gd name="connsiteY2" fmla="*/ 951460 h 1719556"/>
                  <a:gd name="connsiteX3" fmla="*/ 1463040 w 1697126"/>
                  <a:gd name="connsiteY3" fmla="*/ 168734 h 1719556"/>
                  <a:gd name="connsiteX4" fmla="*/ 1697126 w 1697126"/>
                  <a:gd name="connsiteY4" fmla="*/ 484 h 1719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7126" h="1719556">
                    <a:moveTo>
                      <a:pt x="0" y="1719556"/>
                    </a:moveTo>
                    <a:cubicBezTo>
                      <a:pt x="235305" y="1703097"/>
                      <a:pt x="470611" y="1686638"/>
                      <a:pt x="672998" y="1558622"/>
                    </a:cubicBezTo>
                    <a:cubicBezTo>
                      <a:pt x="875385" y="1430606"/>
                      <a:pt x="1082649" y="1183108"/>
                      <a:pt x="1214323" y="951460"/>
                    </a:cubicBezTo>
                    <a:cubicBezTo>
                      <a:pt x="1345997" y="719812"/>
                      <a:pt x="1382573" y="327230"/>
                      <a:pt x="1463040" y="168734"/>
                    </a:cubicBezTo>
                    <a:cubicBezTo>
                      <a:pt x="1543507" y="10238"/>
                      <a:pt x="1642262" y="-3174"/>
                      <a:pt x="1697126" y="484"/>
                    </a:cubicBezTo>
                  </a:path>
                </a:pathLst>
              </a:cu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bg-BG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838367" y="814311"/>
              <a:ext cx="2914329" cy="1221172"/>
              <a:chOff x="0" y="0"/>
              <a:chExt cx="3398281" cy="1721952"/>
            </a:xfrm>
          </p:grpSpPr>
          <p:sp>
            <p:nvSpPr>
              <p:cNvPr id="46" name="Freeform 45"/>
              <p:cNvSpPr/>
              <p:nvPr/>
            </p:nvSpPr>
            <p:spPr>
              <a:xfrm>
                <a:off x="0" y="2396"/>
                <a:ext cx="1697126" cy="1719556"/>
              </a:xfrm>
              <a:custGeom>
                <a:avLst/>
                <a:gdLst>
                  <a:gd name="connsiteX0" fmla="*/ 0 w 1697126"/>
                  <a:gd name="connsiteY0" fmla="*/ 1719556 h 1719556"/>
                  <a:gd name="connsiteX1" fmla="*/ 672998 w 1697126"/>
                  <a:gd name="connsiteY1" fmla="*/ 1558622 h 1719556"/>
                  <a:gd name="connsiteX2" fmla="*/ 1214323 w 1697126"/>
                  <a:gd name="connsiteY2" fmla="*/ 951460 h 1719556"/>
                  <a:gd name="connsiteX3" fmla="*/ 1463040 w 1697126"/>
                  <a:gd name="connsiteY3" fmla="*/ 168734 h 1719556"/>
                  <a:gd name="connsiteX4" fmla="*/ 1697126 w 1697126"/>
                  <a:gd name="connsiteY4" fmla="*/ 484 h 1719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7126" h="1719556">
                    <a:moveTo>
                      <a:pt x="0" y="1719556"/>
                    </a:moveTo>
                    <a:cubicBezTo>
                      <a:pt x="235305" y="1703097"/>
                      <a:pt x="470611" y="1686638"/>
                      <a:pt x="672998" y="1558622"/>
                    </a:cubicBezTo>
                    <a:cubicBezTo>
                      <a:pt x="875385" y="1430606"/>
                      <a:pt x="1082649" y="1183108"/>
                      <a:pt x="1214323" y="951460"/>
                    </a:cubicBezTo>
                    <a:cubicBezTo>
                      <a:pt x="1345997" y="719812"/>
                      <a:pt x="1382573" y="327230"/>
                      <a:pt x="1463040" y="168734"/>
                    </a:cubicBezTo>
                    <a:cubicBezTo>
                      <a:pt x="1543507" y="10238"/>
                      <a:pt x="1642262" y="-3174"/>
                      <a:pt x="1697126" y="484"/>
                    </a:cubicBezTo>
                  </a:path>
                </a:pathLst>
              </a:custGeom>
              <a:ln w="1270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bg-BG"/>
              </a:p>
            </p:txBody>
          </p:sp>
          <p:sp>
            <p:nvSpPr>
              <p:cNvPr id="47" name="Freeform 46"/>
              <p:cNvSpPr/>
              <p:nvPr/>
            </p:nvSpPr>
            <p:spPr>
              <a:xfrm flipH="1">
                <a:off x="1701561" y="0"/>
                <a:ext cx="1696720" cy="1718945"/>
              </a:xfrm>
              <a:custGeom>
                <a:avLst/>
                <a:gdLst>
                  <a:gd name="connsiteX0" fmla="*/ 0 w 1697126"/>
                  <a:gd name="connsiteY0" fmla="*/ 1719556 h 1719556"/>
                  <a:gd name="connsiteX1" fmla="*/ 672998 w 1697126"/>
                  <a:gd name="connsiteY1" fmla="*/ 1558622 h 1719556"/>
                  <a:gd name="connsiteX2" fmla="*/ 1214323 w 1697126"/>
                  <a:gd name="connsiteY2" fmla="*/ 951460 h 1719556"/>
                  <a:gd name="connsiteX3" fmla="*/ 1463040 w 1697126"/>
                  <a:gd name="connsiteY3" fmla="*/ 168734 h 1719556"/>
                  <a:gd name="connsiteX4" fmla="*/ 1697126 w 1697126"/>
                  <a:gd name="connsiteY4" fmla="*/ 484 h 1719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7126" h="1719556">
                    <a:moveTo>
                      <a:pt x="0" y="1719556"/>
                    </a:moveTo>
                    <a:cubicBezTo>
                      <a:pt x="235305" y="1703097"/>
                      <a:pt x="470611" y="1686638"/>
                      <a:pt x="672998" y="1558622"/>
                    </a:cubicBezTo>
                    <a:cubicBezTo>
                      <a:pt x="875385" y="1430606"/>
                      <a:pt x="1082649" y="1183108"/>
                      <a:pt x="1214323" y="951460"/>
                    </a:cubicBezTo>
                    <a:cubicBezTo>
                      <a:pt x="1345997" y="719812"/>
                      <a:pt x="1382573" y="327230"/>
                      <a:pt x="1463040" y="168734"/>
                    </a:cubicBezTo>
                    <a:cubicBezTo>
                      <a:pt x="1543507" y="10238"/>
                      <a:pt x="1642262" y="-3174"/>
                      <a:pt x="1697126" y="484"/>
                    </a:cubicBezTo>
                  </a:path>
                </a:pathLst>
              </a:custGeom>
              <a:ln w="1270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bg-BG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41010" y="624116"/>
              <a:ext cx="4516359" cy="1404052"/>
              <a:chOff x="0" y="0"/>
              <a:chExt cx="3398281" cy="1721952"/>
            </a:xfrm>
          </p:grpSpPr>
          <p:sp>
            <p:nvSpPr>
              <p:cNvPr id="44" name="Freeform 43"/>
              <p:cNvSpPr/>
              <p:nvPr/>
            </p:nvSpPr>
            <p:spPr>
              <a:xfrm>
                <a:off x="0" y="2396"/>
                <a:ext cx="1697126" cy="1719556"/>
              </a:xfrm>
              <a:custGeom>
                <a:avLst/>
                <a:gdLst>
                  <a:gd name="connsiteX0" fmla="*/ 0 w 1697126"/>
                  <a:gd name="connsiteY0" fmla="*/ 1719556 h 1719556"/>
                  <a:gd name="connsiteX1" fmla="*/ 672998 w 1697126"/>
                  <a:gd name="connsiteY1" fmla="*/ 1558622 h 1719556"/>
                  <a:gd name="connsiteX2" fmla="*/ 1214323 w 1697126"/>
                  <a:gd name="connsiteY2" fmla="*/ 951460 h 1719556"/>
                  <a:gd name="connsiteX3" fmla="*/ 1463040 w 1697126"/>
                  <a:gd name="connsiteY3" fmla="*/ 168734 h 1719556"/>
                  <a:gd name="connsiteX4" fmla="*/ 1697126 w 1697126"/>
                  <a:gd name="connsiteY4" fmla="*/ 484 h 1719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7126" h="1719556">
                    <a:moveTo>
                      <a:pt x="0" y="1719556"/>
                    </a:moveTo>
                    <a:cubicBezTo>
                      <a:pt x="235305" y="1703097"/>
                      <a:pt x="470611" y="1686638"/>
                      <a:pt x="672998" y="1558622"/>
                    </a:cubicBezTo>
                    <a:cubicBezTo>
                      <a:pt x="875385" y="1430606"/>
                      <a:pt x="1082649" y="1183108"/>
                      <a:pt x="1214323" y="951460"/>
                    </a:cubicBezTo>
                    <a:cubicBezTo>
                      <a:pt x="1345997" y="719812"/>
                      <a:pt x="1382573" y="327230"/>
                      <a:pt x="1463040" y="168734"/>
                    </a:cubicBezTo>
                    <a:cubicBezTo>
                      <a:pt x="1543507" y="10238"/>
                      <a:pt x="1642262" y="-3174"/>
                      <a:pt x="1697126" y="484"/>
                    </a:cubicBezTo>
                  </a:path>
                </a:pathLst>
              </a:cu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bg-BG"/>
              </a:p>
            </p:txBody>
          </p:sp>
          <p:sp>
            <p:nvSpPr>
              <p:cNvPr id="45" name="Freeform 44"/>
              <p:cNvSpPr/>
              <p:nvPr/>
            </p:nvSpPr>
            <p:spPr>
              <a:xfrm flipH="1">
                <a:off x="1701561" y="0"/>
                <a:ext cx="1696720" cy="1718945"/>
              </a:xfrm>
              <a:custGeom>
                <a:avLst/>
                <a:gdLst>
                  <a:gd name="connsiteX0" fmla="*/ 0 w 1697126"/>
                  <a:gd name="connsiteY0" fmla="*/ 1719556 h 1719556"/>
                  <a:gd name="connsiteX1" fmla="*/ 672998 w 1697126"/>
                  <a:gd name="connsiteY1" fmla="*/ 1558622 h 1719556"/>
                  <a:gd name="connsiteX2" fmla="*/ 1214323 w 1697126"/>
                  <a:gd name="connsiteY2" fmla="*/ 951460 h 1719556"/>
                  <a:gd name="connsiteX3" fmla="*/ 1463040 w 1697126"/>
                  <a:gd name="connsiteY3" fmla="*/ 168734 h 1719556"/>
                  <a:gd name="connsiteX4" fmla="*/ 1697126 w 1697126"/>
                  <a:gd name="connsiteY4" fmla="*/ 484 h 1719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7126" h="1719556">
                    <a:moveTo>
                      <a:pt x="0" y="1719556"/>
                    </a:moveTo>
                    <a:cubicBezTo>
                      <a:pt x="235305" y="1703097"/>
                      <a:pt x="470611" y="1686638"/>
                      <a:pt x="672998" y="1558622"/>
                    </a:cubicBezTo>
                    <a:cubicBezTo>
                      <a:pt x="875385" y="1430606"/>
                      <a:pt x="1082649" y="1183108"/>
                      <a:pt x="1214323" y="951460"/>
                    </a:cubicBezTo>
                    <a:cubicBezTo>
                      <a:pt x="1345997" y="719812"/>
                      <a:pt x="1382573" y="327230"/>
                      <a:pt x="1463040" y="168734"/>
                    </a:cubicBezTo>
                    <a:cubicBezTo>
                      <a:pt x="1543507" y="10238"/>
                      <a:pt x="1642262" y="-3174"/>
                      <a:pt x="1697126" y="484"/>
                    </a:cubicBezTo>
                  </a:path>
                </a:pathLst>
              </a:cu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bg-BG"/>
              </a:p>
            </p:txBody>
          </p:sp>
        </p:grpSp>
        <p:cxnSp>
          <p:nvCxnSpPr>
            <p:cNvPr id="39" name="Straight Connector 38"/>
            <p:cNvCxnSpPr/>
            <p:nvPr/>
          </p:nvCxnSpPr>
          <p:spPr>
            <a:xfrm>
              <a:off x="841248" y="1940851"/>
              <a:ext cx="0" cy="153619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742351" y="1944933"/>
              <a:ext cx="0" cy="15303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1" name="Text Box 34"/>
            <p:cNvSpPr txBox="1"/>
            <p:nvPr/>
          </p:nvSpPr>
          <p:spPr>
            <a:xfrm>
              <a:off x="4764402" y="1668159"/>
              <a:ext cx="355234" cy="3441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sz="2500" i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r</a:t>
              </a:r>
              <a:endParaRPr lang="bg-BG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2" name="Text Box 34"/>
            <p:cNvSpPr txBox="1"/>
            <p:nvPr/>
          </p:nvSpPr>
          <p:spPr>
            <a:xfrm>
              <a:off x="654010" y="2025532"/>
              <a:ext cx="453390" cy="34353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sz="2500" i="1" dirty="0">
                  <a:solidFill>
                    <a:srgbClr val="C55A1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</a:t>
              </a:r>
              <a:endParaRPr lang="bg-BG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3" name="Text Box 34"/>
            <p:cNvSpPr txBox="1"/>
            <p:nvPr/>
          </p:nvSpPr>
          <p:spPr>
            <a:xfrm>
              <a:off x="3698609" y="2017943"/>
              <a:ext cx="437515" cy="34353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sz="2500" i="1" dirty="0">
                  <a:solidFill>
                    <a:srgbClr val="C55A1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</a:t>
              </a:r>
              <a:endParaRPr lang="bg-BG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27555" y="3086759"/>
            <a:ext cx="440058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2500" dirty="0" smtClean="0"/>
              <a:t>Положението на частиците</a:t>
            </a:r>
            <a:r>
              <a:rPr lang="en-US" sz="2500" dirty="0" smtClean="0"/>
              <a:t>, </a:t>
            </a:r>
            <a:r>
              <a:rPr lang="bg-BG" sz="2500" dirty="0" smtClean="0"/>
              <a:t>скоростта и масата са свързани чрез плътността с два вида сили:</a:t>
            </a:r>
            <a:endParaRPr lang="bg-BG" sz="2500" dirty="0"/>
          </a:p>
        </p:txBody>
      </p:sp>
      <p:sp>
        <p:nvSpPr>
          <p:cNvPr id="27" name="Text Box 34"/>
          <p:cNvSpPr txBox="1"/>
          <p:nvPr/>
        </p:nvSpPr>
        <p:spPr>
          <a:xfrm>
            <a:off x="7628255" y="1188496"/>
            <a:ext cx="454063" cy="51468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5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endParaRPr lang="bg-BG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32025" y="4900416"/>
                <a:ext cx="11514234" cy="1353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bg-BG" sz="25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bg-BG" sz="25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d>
                      <m:dPr>
                        <m:ctrlPr>
                          <a:rPr lang="en-US" sz="2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z="2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5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5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e>
                        </m:nary>
                        <m:sSub>
                          <m:sSubPr>
                            <m:ctrlPr>
                              <a:rPr lang="en-US" sz="2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sz="2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  <m:d>
                          <m:dPr>
                            <m:ctrlPr>
                              <a:rPr lang="en-US" sz="2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5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5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2500" dirty="0"/>
                  <a:t> – </a:t>
                </a:r>
                <a:r>
                  <a:rPr lang="bg-BG" sz="2500" dirty="0"/>
                  <a:t>сила </a:t>
                </a:r>
                <a:r>
                  <a:rPr lang="bg-BG" sz="2500" dirty="0" smtClean="0"/>
                  <a:t>на налягането;</a:t>
                </a:r>
                <a:endParaRPr lang="bg-BG" sz="2500" dirty="0"/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bg-BG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bg-BG" sz="25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2500" i="1">
                        <a:latin typeface="Cambria Math" panose="02040503050406030204" pitchFamily="18" charset="0"/>
                      </a:rPr>
                      <m:t>𝜇</m:t>
                    </m:r>
                    <m:sSup>
                      <m:sSupPr>
                        <m:ctrlPr>
                          <a:rPr lang="el-GR" sz="2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p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z="2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5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5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e>
                        </m:nary>
                        <m:sSub>
                          <m:sSubPr>
                            <m:ctrlPr>
                              <a:rPr lang="en-US" sz="2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sz="2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  <m:d>
                          <m:dPr>
                            <m:ctrlPr>
                              <a:rPr lang="en-US" sz="2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5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5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bg-BG" sz="2500" dirty="0" smtClean="0"/>
                  <a:t> </a:t>
                </a:r>
                <a:r>
                  <a:rPr lang="en-US" sz="2500" dirty="0" smtClean="0"/>
                  <a:t>–</a:t>
                </a:r>
                <a:r>
                  <a:rPr lang="bg-BG" sz="2500" dirty="0" smtClean="0"/>
                  <a:t> вискозна </a:t>
                </a:r>
                <a:r>
                  <a:rPr lang="bg-BG" sz="2500" dirty="0"/>
                  <a:t>(</a:t>
                </a:r>
                <a:r>
                  <a:rPr lang="bg-BG" sz="2500" dirty="0" err="1" smtClean="0"/>
                  <a:t>демпферна</a:t>
                </a:r>
                <a:r>
                  <a:rPr lang="bg-BG" sz="2500" dirty="0" smtClean="0"/>
                  <a:t>) </a:t>
                </a:r>
                <a:r>
                  <a:rPr lang="bg-BG" sz="2500" dirty="0"/>
                  <a:t>сила.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bg-BG" sz="2500" dirty="0"/>
                  <a:t> </a:t>
                </a:r>
                <a:r>
                  <a:rPr lang="en-US" sz="2500" dirty="0"/>
                  <a:t>–</a:t>
                </a:r>
                <a:r>
                  <a:rPr lang="bg-BG" sz="2500" dirty="0" smtClean="0"/>
                  <a:t> </a:t>
                </a:r>
                <a:r>
                  <a:rPr lang="bg-BG" sz="2500" dirty="0"/>
                  <a:t>налягане</a:t>
                </a:r>
                <a:r>
                  <a:rPr lang="bg-BG" sz="2500" dirty="0" smtClean="0"/>
                  <a:t>;</a:t>
                </a:r>
                <a14:m>
                  <m:oMath xmlns:m="http://schemas.openxmlformats.org/officeDocument/2006/math">
                    <m:r>
                      <a:rPr lang="bg-BG" sz="25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bg-BG" sz="2500" dirty="0"/>
                  <a:t> </a:t>
                </a:r>
                <a:r>
                  <a:rPr lang="en-US" sz="2500" dirty="0"/>
                  <a:t>–</a:t>
                </a:r>
                <a:r>
                  <a:rPr lang="bg-BG" sz="2500" dirty="0" smtClean="0"/>
                  <a:t> обем</a:t>
                </a:r>
                <a:r>
                  <a:rPr lang="en-US" sz="2500" dirty="0" smtClean="0"/>
                  <a:t>; </a:t>
                </a:r>
                <a14:m>
                  <m:oMath xmlns:m="http://schemas.openxmlformats.org/officeDocument/2006/math">
                    <m:r>
                      <a:rPr lang="el-GR" sz="2500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500" dirty="0" smtClean="0"/>
                  <a:t> –</a:t>
                </a:r>
                <a:r>
                  <a:rPr lang="bg-BG" sz="2500" dirty="0" smtClean="0"/>
                  <a:t> вискозитет.</a:t>
                </a:r>
                <a:endParaRPr lang="bg-BG" sz="25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25" y="4900416"/>
                <a:ext cx="11514234" cy="1353191"/>
              </a:xfrm>
              <a:prstGeom prst="rect">
                <a:avLst/>
              </a:prstGeom>
              <a:blipFill rotWithShape="0">
                <a:blip r:embed="rId2"/>
                <a:stretch>
                  <a:fillRect l="-159" t="-1351" b="-9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/>
          <p:cNvSpPr/>
          <p:nvPr/>
        </p:nvSpPr>
        <p:spPr>
          <a:xfrm>
            <a:off x="235004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33607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730813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226622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232210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229416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725225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221034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728019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223828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719637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7215446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722431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218240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7714049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9209858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6716843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8212652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9708461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11204270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8711255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0207064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10705667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1702869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-15926" y="0"/>
            <a:ext cx="12207926" cy="64144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itle 1"/>
          <p:cNvSpPr txBox="1">
            <a:spLocks/>
          </p:cNvSpPr>
          <p:nvPr/>
        </p:nvSpPr>
        <p:spPr>
          <a:xfrm>
            <a:off x="-2278" y="0"/>
            <a:ext cx="12194277" cy="5186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dirty="0" smtClean="0">
                <a:ln>
                  <a:solidFill>
                    <a:schemeClr val="bg1"/>
                  </a:solidFill>
                </a:ln>
              </a:rPr>
              <a:t>Симулиране на удар от </a:t>
            </a:r>
            <a:r>
              <a:rPr lang="bg-BG" sz="3000" dirty="0" smtClean="0">
                <a:ln>
                  <a:solidFill>
                    <a:schemeClr val="bg1"/>
                  </a:solidFill>
                </a:ln>
              </a:rPr>
              <a:t>град </a:t>
            </a:r>
            <a:r>
              <a:rPr lang="bg-BG" sz="3000" dirty="0" smtClean="0">
                <a:ln>
                  <a:solidFill>
                    <a:schemeClr val="bg1"/>
                  </a:solidFill>
                </a:ln>
              </a:rPr>
              <a:t>по </a:t>
            </a:r>
            <a:r>
              <a:rPr lang="bg-BG" sz="3000" dirty="0" err="1" smtClean="0">
                <a:ln>
                  <a:solidFill>
                    <a:schemeClr val="bg1"/>
                  </a:solidFill>
                </a:ln>
              </a:rPr>
              <a:t>фотоволтаик</a:t>
            </a:r>
            <a:endParaRPr lang="en-US" sz="3000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88705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797" y="706535"/>
            <a:ext cx="9999264" cy="526564"/>
          </a:xfrm>
        </p:spPr>
        <p:txBody>
          <a:bodyPr>
            <a:noAutofit/>
          </a:bodyPr>
          <a:lstStyle/>
          <a:p>
            <a:r>
              <a:rPr lang="bg-BG" sz="3500" b="1" dirty="0" smtClean="0"/>
              <a:t>Хидродинамика на гладките частици</a:t>
            </a:r>
            <a:endParaRPr lang="en-US" sz="3500" b="1" dirty="0"/>
          </a:p>
        </p:txBody>
      </p:sp>
      <p:sp>
        <p:nvSpPr>
          <p:cNvPr id="10" name="Rectangle 9"/>
          <p:cNvSpPr/>
          <p:nvPr/>
        </p:nvSpPr>
        <p:spPr>
          <a:xfrm>
            <a:off x="0" y="6497167"/>
            <a:ext cx="12207926" cy="3616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7555" y="1748707"/>
                <a:ext cx="10972791" cy="4286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bg-BG" sz="2500" b="1" dirty="0" smtClean="0"/>
                  <a:t>Интегриране</a:t>
                </a:r>
                <a:endParaRPr lang="en-US" sz="2500" b="1" dirty="0" smtClean="0"/>
              </a:p>
              <a:p>
                <a:pPr algn="just"/>
                <a:r>
                  <a:rPr lang="bg-BG" sz="2500" dirty="0"/>
                  <a:t>Задачата се решава чрез явно интегриране във времето, като </a:t>
                </a:r>
                <a:r>
                  <a:rPr lang="bg-BG" sz="2500" dirty="0" smtClean="0"/>
                  <a:t>се обединяват силата на налягането и вискозната сила за отделните частици в една и след това </a:t>
                </a:r>
                <a:r>
                  <a:rPr lang="bg-BG" sz="2500" dirty="0"/>
                  <a:t>се определя ускорението: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bg-BG" sz="25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bg-BG" sz="2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bg-BG" sz="2500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bg-BG" sz="2500" b="0" dirty="0" smtClean="0"/>
              </a:p>
              <a:p>
                <a:pPr algn="ctr"/>
                <a:endParaRPr lang="en-US" sz="2500" dirty="0" smtClean="0"/>
              </a:p>
              <a:p>
                <a:pPr algn="just"/>
                <a:r>
                  <a:rPr lang="bg-BG" sz="2500" dirty="0"/>
                  <a:t>Определят се скоростта и положението за </a:t>
                </a:r>
                <a:r>
                  <a:rPr lang="bg-BG" sz="2500" dirty="0" smtClean="0"/>
                  <a:t>всяка частица </a:t>
                </a:r>
                <a:r>
                  <a:rPr lang="bg-BG" sz="2500" dirty="0"/>
                  <a:t>при нарастване на времето с определена стъпка: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bg-BG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ru-RU" sz="25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bg-BG" sz="25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bg-BG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5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bg-BG" sz="2500" dirty="0"/>
                  <a:t>,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bg-BG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ru-RU" sz="25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bg-BG" sz="25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bg-BG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5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bg-BG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ru-RU" sz="25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500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bg-BG" sz="2500" dirty="0"/>
                  <a:t>.</a:t>
                </a:r>
                <a:endParaRPr lang="bg-BG" sz="25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55" y="1748707"/>
                <a:ext cx="10972791" cy="4286238"/>
              </a:xfrm>
              <a:prstGeom prst="rect">
                <a:avLst/>
              </a:prstGeom>
              <a:blipFill rotWithShape="0">
                <a:blip r:embed="rId2"/>
                <a:stretch>
                  <a:fillRect l="-944" t="-1138" r="-889" b="-2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Oval 61"/>
          <p:cNvSpPr/>
          <p:nvPr/>
        </p:nvSpPr>
        <p:spPr>
          <a:xfrm>
            <a:off x="235004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733607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1730813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226622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1232210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229416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3725225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5221034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2728019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223828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5719637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215446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4722431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6218240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714049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9209858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6716843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212652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9708461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11204270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711255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10207064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10705667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11702869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-15926" y="0"/>
            <a:ext cx="12207926" cy="64144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-2278" y="0"/>
            <a:ext cx="12194277" cy="5186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dirty="0" smtClean="0">
                <a:ln>
                  <a:solidFill>
                    <a:schemeClr val="bg1"/>
                  </a:solidFill>
                </a:ln>
              </a:rPr>
              <a:t>Симулиране на удар от </a:t>
            </a:r>
            <a:r>
              <a:rPr lang="bg-BG" sz="3000" dirty="0" smtClean="0">
                <a:ln>
                  <a:solidFill>
                    <a:schemeClr val="bg1"/>
                  </a:solidFill>
                </a:ln>
              </a:rPr>
              <a:t>град </a:t>
            </a:r>
            <a:r>
              <a:rPr lang="bg-BG" sz="3000" dirty="0" smtClean="0">
                <a:ln>
                  <a:solidFill>
                    <a:schemeClr val="bg1"/>
                  </a:solidFill>
                </a:ln>
              </a:rPr>
              <a:t>по </a:t>
            </a:r>
            <a:r>
              <a:rPr lang="bg-BG" sz="3000" dirty="0" err="1" smtClean="0">
                <a:ln>
                  <a:solidFill>
                    <a:schemeClr val="bg1"/>
                  </a:solidFill>
                </a:ln>
              </a:rPr>
              <a:t>фотоволтаик</a:t>
            </a:r>
            <a:endParaRPr lang="en-US" sz="3000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28998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797" y="706535"/>
            <a:ext cx="9999264" cy="591653"/>
          </a:xfrm>
        </p:spPr>
        <p:txBody>
          <a:bodyPr>
            <a:noAutofit/>
          </a:bodyPr>
          <a:lstStyle/>
          <a:p>
            <a:r>
              <a:rPr lang="bg-BG" sz="3500" b="1" dirty="0" smtClean="0"/>
              <a:t>Материални характеристики</a:t>
            </a:r>
            <a:endParaRPr lang="en-US" sz="3500" b="1" dirty="0"/>
          </a:p>
        </p:txBody>
      </p:sp>
      <p:sp>
        <p:nvSpPr>
          <p:cNvPr id="10" name="Rectangle 9"/>
          <p:cNvSpPr/>
          <p:nvPr/>
        </p:nvSpPr>
        <p:spPr>
          <a:xfrm>
            <a:off x="0" y="6497167"/>
            <a:ext cx="12207926" cy="3616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41202" y="1580848"/>
            <a:ext cx="10972791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500" dirty="0" smtClean="0"/>
              <a:t>Ледена топка</a:t>
            </a:r>
          </a:p>
          <a:p>
            <a:pPr algn="just"/>
            <a:r>
              <a:rPr lang="bg-BG" sz="2500" dirty="0" smtClean="0"/>
              <a:t>Стъкло</a:t>
            </a:r>
          </a:p>
          <a:p>
            <a:pPr algn="just"/>
            <a:r>
              <a:rPr lang="bg-BG" sz="2500" dirty="0" smtClean="0"/>
              <a:t>ЕВА</a:t>
            </a:r>
          </a:p>
          <a:p>
            <a:pPr algn="just"/>
            <a:r>
              <a:rPr lang="bg-BG" sz="2500" dirty="0" smtClean="0"/>
              <a:t>Силициева клетка</a:t>
            </a:r>
          </a:p>
          <a:p>
            <a:pPr algn="just"/>
            <a:r>
              <a:rPr lang="bg-BG" sz="2500" dirty="0" smtClean="0"/>
              <a:t>Електрически връзки между силициевите клетки</a:t>
            </a:r>
          </a:p>
        </p:txBody>
      </p:sp>
      <p:sp>
        <p:nvSpPr>
          <p:cNvPr id="14" name="Oval 13"/>
          <p:cNvSpPr/>
          <p:nvPr/>
        </p:nvSpPr>
        <p:spPr>
          <a:xfrm>
            <a:off x="235004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33607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730813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226622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232210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29416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725225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221034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728019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223828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719637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215446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722431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218240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714049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209858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716843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212652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9708461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1204270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711255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0207064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0705667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1702869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-15926" y="0"/>
            <a:ext cx="12207926" cy="64144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-2278" y="0"/>
            <a:ext cx="12194277" cy="5186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dirty="0" smtClean="0">
                <a:ln>
                  <a:solidFill>
                    <a:schemeClr val="bg1"/>
                  </a:solidFill>
                </a:ln>
              </a:rPr>
              <a:t>Симулиране на удар от </a:t>
            </a:r>
            <a:r>
              <a:rPr lang="bg-BG" sz="3000" dirty="0" smtClean="0">
                <a:ln>
                  <a:solidFill>
                    <a:schemeClr val="bg1"/>
                  </a:solidFill>
                </a:ln>
              </a:rPr>
              <a:t>град </a:t>
            </a:r>
            <a:r>
              <a:rPr lang="bg-BG" sz="3000" dirty="0" smtClean="0">
                <a:ln>
                  <a:solidFill>
                    <a:schemeClr val="bg1"/>
                  </a:solidFill>
                </a:ln>
              </a:rPr>
              <a:t>по </a:t>
            </a:r>
            <a:r>
              <a:rPr lang="bg-BG" sz="3000" dirty="0" err="1" smtClean="0">
                <a:ln>
                  <a:solidFill>
                    <a:schemeClr val="bg1"/>
                  </a:solidFill>
                </a:ln>
              </a:rPr>
              <a:t>фотоволтаик</a:t>
            </a:r>
            <a:endParaRPr lang="en-US" sz="3000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44863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797" y="706535"/>
            <a:ext cx="9999264" cy="591653"/>
          </a:xfrm>
        </p:spPr>
        <p:txBody>
          <a:bodyPr>
            <a:noAutofit/>
          </a:bodyPr>
          <a:lstStyle/>
          <a:p>
            <a:r>
              <a:rPr lang="bg-BG" sz="3500" b="1" dirty="0" smtClean="0"/>
              <a:t>Виждания за по-нататъшна работа</a:t>
            </a:r>
            <a:endParaRPr lang="en-US" sz="3500" b="1" dirty="0"/>
          </a:p>
        </p:txBody>
      </p:sp>
      <p:sp>
        <p:nvSpPr>
          <p:cNvPr id="10" name="Rectangle 9"/>
          <p:cNvSpPr/>
          <p:nvPr/>
        </p:nvSpPr>
        <p:spPr>
          <a:xfrm>
            <a:off x="0" y="6497167"/>
            <a:ext cx="12207926" cy="3616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27554" y="1437967"/>
            <a:ext cx="10972791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500" dirty="0" smtClean="0"/>
              <a:t>Модел на ледената топка; </a:t>
            </a:r>
          </a:p>
          <a:p>
            <a:pPr algn="just"/>
            <a:r>
              <a:rPr lang="bg-BG" sz="2500" dirty="0" smtClean="0"/>
              <a:t>Модел на стъклото на </a:t>
            </a:r>
            <a:r>
              <a:rPr lang="bg-BG" sz="2500" dirty="0" err="1" smtClean="0"/>
              <a:t>фотоволтаика</a:t>
            </a:r>
            <a:r>
              <a:rPr lang="bg-BG" sz="2500" dirty="0" smtClean="0"/>
              <a:t>:</a:t>
            </a:r>
          </a:p>
          <a:p>
            <a:pPr marL="342900" indent="-342900" algn="just">
              <a:buFontTx/>
              <a:buChar char="-"/>
            </a:pPr>
            <a:r>
              <a:rPr lang="bg-BG" sz="2500" dirty="0" smtClean="0"/>
              <a:t>увреждане (деградация);</a:t>
            </a:r>
          </a:p>
          <a:p>
            <a:pPr marL="342900" indent="-342900" algn="just">
              <a:buFontTx/>
              <a:buChar char="-"/>
            </a:pPr>
            <a:r>
              <a:rPr lang="bg-BG" sz="2500" dirty="0" smtClean="0"/>
              <a:t>кохезия между стъклото и ЕВА;</a:t>
            </a:r>
          </a:p>
          <a:p>
            <a:pPr marL="342900" indent="-342900" algn="just">
              <a:buFontTx/>
              <a:buChar char="-"/>
            </a:pPr>
            <a:r>
              <a:rPr lang="bg-BG" sz="2500" dirty="0" smtClean="0"/>
              <a:t>модел на силициевите клетки</a:t>
            </a:r>
            <a:r>
              <a:rPr lang="en-US" sz="2500" dirty="0" smtClean="0"/>
              <a:t> </a:t>
            </a:r>
            <a:r>
              <a:rPr lang="bg-BG" sz="2500" dirty="0" smtClean="0"/>
              <a:t>и електрическите връзки между тях</a:t>
            </a:r>
            <a:r>
              <a:rPr lang="bg-BG" sz="2500" dirty="0"/>
              <a:t>.</a:t>
            </a:r>
            <a:endParaRPr lang="bg-BG" sz="25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27554" y="3628377"/>
            <a:ext cx="109727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500" dirty="0" smtClean="0"/>
              <a:t>Резултати</a:t>
            </a:r>
          </a:p>
          <a:p>
            <a:pPr marL="342900" indent="-342900" algn="just">
              <a:buFontTx/>
              <a:buChar char="-"/>
            </a:pPr>
            <a:r>
              <a:rPr lang="bg-BG" sz="2500" dirty="0" smtClean="0"/>
              <a:t>пукнатини </a:t>
            </a:r>
            <a:r>
              <a:rPr lang="bg-BG" sz="2500" dirty="0"/>
              <a:t>в </a:t>
            </a:r>
            <a:r>
              <a:rPr lang="bg-BG" sz="2500" dirty="0" smtClean="0"/>
              <a:t>стъклото;</a:t>
            </a:r>
          </a:p>
          <a:p>
            <a:pPr marL="342900" indent="-342900" algn="just">
              <a:buFontTx/>
              <a:buChar char="-"/>
            </a:pPr>
            <a:r>
              <a:rPr lang="bg-BG" sz="2500" dirty="0" err="1" smtClean="0"/>
              <a:t>деламинация</a:t>
            </a:r>
            <a:r>
              <a:rPr lang="bg-BG" sz="2500" dirty="0" smtClean="0"/>
              <a:t>;</a:t>
            </a:r>
          </a:p>
          <a:p>
            <a:pPr marL="342900" indent="-342900" algn="just">
              <a:buFontTx/>
              <a:buChar char="-"/>
            </a:pPr>
            <a:r>
              <a:rPr lang="bg-BG" sz="2500" dirty="0" smtClean="0"/>
              <a:t>повреждане (напрежения) в силициевата клетка.</a:t>
            </a:r>
          </a:p>
        </p:txBody>
      </p:sp>
      <p:sp>
        <p:nvSpPr>
          <p:cNvPr id="15" name="Oval 14"/>
          <p:cNvSpPr/>
          <p:nvPr/>
        </p:nvSpPr>
        <p:spPr>
          <a:xfrm>
            <a:off x="235004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33607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730813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226622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232210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229416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725225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221034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728019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223828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719637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215446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722431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218240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714049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9209858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716843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8212652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9708461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1204270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711255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0207064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0705667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1702869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-15926" y="0"/>
            <a:ext cx="12207926" cy="64144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-2278" y="0"/>
            <a:ext cx="12194277" cy="5186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dirty="0" smtClean="0">
                <a:ln>
                  <a:solidFill>
                    <a:schemeClr val="bg1"/>
                  </a:solidFill>
                </a:ln>
              </a:rPr>
              <a:t>Симулиране на удар от </a:t>
            </a:r>
            <a:r>
              <a:rPr lang="bg-BG" sz="3000" dirty="0" smtClean="0">
                <a:ln>
                  <a:solidFill>
                    <a:schemeClr val="bg1"/>
                  </a:solidFill>
                </a:ln>
              </a:rPr>
              <a:t>град </a:t>
            </a:r>
            <a:r>
              <a:rPr lang="bg-BG" sz="3000" dirty="0" smtClean="0">
                <a:ln>
                  <a:solidFill>
                    <a:schemeClr val="bg1"/>
                  </a:solidFill>
                </a:ln>
              </a:rPr>
              <a:t>по </a:t>
            </a:r>
            <a:r>
              <a:rPr lang="bg-BG" sz="3000" dirty="0" err="1" smtClean="0">
                <a:ln>
                  <a:solidFill>
                    <a:schemeClr val="bg1"/>
                  </a:solidFill>
                </a:ln>
              </a:rPr>
              <a:t>фотоволтаик</a:t>
            </a:r>
            <a:endParaRPr lang="en-US" sz="3000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1342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0039" y="1866367"/>
            <a:ext cx="9999264" cy="591653"/>
          </a:xfrm>
        </p:spPr>
        <p:txBody>
          <a:bodyPr>
            <a:noAutofit/>
          </a:bodyPr>
          <a:lstStyle/>
          <a:p>
            <a:r>
              <a:rPr lang="bg-BG" sz="3500" b="1" dirty="0" smtClean="0"/>
              <a:t>Благодаря за вниманието!</a:t>
            </a:r>
            <a:endParaRPr lang="en-US" sz="3500" b="1" dirty="0"/>
          </a:p>
        </p:txBody>
      </p:sp>
      <p:sp>
        <p:nvSpPr>
          <p:cNvPr id="39" name="Rectangle 38"/>
          <p:cNvSpPr/>
          <p:nvPr/>
        </p:nvSpPr>
        <p:spPr>
          <a:xfrm>
            <a:off x="-15926" y="0"/>
            <a:ext cx="12207926" cy="64144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-2278" y="0"/>
            <a:ext cx="12194277" cy="5186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dirty="0" smtClean="0">
                <a:ln>
                  <a:solidFill>
                    <a:schemeClr val="bg1"/>
                  </a:solidFill>
                </a:ln>
              </a:rPr>
              <a:t>Семинар на катедра „Техническа механика“ 2015</a:t>
            </a:r>
            <a:endParaRPr lang="en-US" sz="3000" dirty="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198" y="3018999"/>
            <a:ext cx="73914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18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3061" y="658338"/>
            <a:ext cx="9144000" cy="679141"/>
          </a:xfrm>
        </p:spPr>
        <p:txBody>
          <a:bodyPr>
            <a:normAutofit/>
          </a:bodyPr>
          <a:lstStyle/>
          <a:p>
            <a:r>
              <a:rPr lang="bg-BG" sz="3500" b="1" dirty="0" smtClean="0"/>
              <a:t>Устройство на фотоволтаичната клетка</a:t>
            </a:r>
            <a:endParaRPr lang="en-US" sz="3500" b="1" dirty="0"/>
          </a:p>
        </p:txBody>
      </p:sp>
      <p:pic>
        <p:nvPicPr>
          <p:cNvPr id="14" name="Картина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2030" y="1825173"/>
            <a:ext cx="5319827" cy="348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45993" y="1739659"/>
            <a:ext cx="4526507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2500" dirty="0" smtClean="0"/>
              <a:t>- </a:t>
            </a:r>
            <a:r>
              <a:rPr lang="bg-BG" sz="2500" dirty="0"/>
              <a:t>д</a:t>
            </a:r>
            <a:r>
              <a:rPr lang="bg-BG" sz="2500" dirty="0" smtClean="0"/>
              <a:t>войка силициеви плочки с обща дебелина от порядъка на 140 до 240 </a:t>
            </a:r>
            <a:r>
              <a:rPr lang="en-US" sz="2500" dirty="0" err="1" smtClean="0"/>
              <a:t>μm</a:t>
            </a:r>
            <a:r>
              <a:rPr lang="bg-BG" sz="2500" dirty="0"/>
              <a:t>;</a:t>
            </a:r>
            <a:r>
              <a:rPr lang="bg-BG" sz="2500" dirty="0" smtClean="0"/>
              <a:t> </a:t>
            </a:r>
          </a:p>
          <a:p>
            <a:pPr algn="just"/>
            <a:r>
              <a:rPr lang="bg-BG" sz="2500" dirty="0" smtClean="0"/>
              <a:t>- покрития: от едната страна със сребърен, а от другата страна с алуминиев слой с дебелина от порядъка на нанометри;</a:t>
            </a:r>
          </a:p>
          <a:p>
            <a:pPr algn="just"/>
            <a:r>
              <a:rPr lang="bg-BG" sz="2500" dirty="0" smtClean="0"/>
              <a:t>- електрически връзки</a:t>
            </a:r>
            <a:r>
              <a:rPr lang="en-US" sz="2500" dirty="0" smtClean="0"/>
              <a:t>.</a:t>
            </a:r>
            <a:endParaRPr lang="bg-BG" sz="2500" dirty="0" smtClean="0"/>
          </a:p>
        </p:txBody>
      </p:sp>
      <p:sp>
        <p:nvSpPr>
          <p:cNvPr id="40" name="Rectangle 39"/>
          <p:cNvSpPr/>
          <p:nvPr/>
        </p:nvSpPr>
        <p:spPr>
          <a:xfrm>
            <a:off x="0" y="6497167"/>
            <a:ext cx="12207926" cy="3616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35004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33607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730813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226622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232210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229416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725225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221034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728019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223828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719637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215446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722431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218240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714049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9209858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716843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8212652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9708461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1204270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8711255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10207064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10705667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11702869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-15926" y="0"/>
            <a:ext cx="12207926" cy="64144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-2278" y="0"/>
            <a:ext cx="12194277" cy="5186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dirty="0" smtClean="0">
                <a:ln>
                  <a:solidFill>
                    <a:schemeClr val="bg1"/>
                  </a:solidFill>
                </a:ln>
              </a:rPr>
              <a:t>Симулиране на удар от </a:t>
            </a:r>
            <a:r>
              <a:rPr lang="bg-BG" sz="3000" dirty="0" smtClean="0">
                <a:ln>
                  <a:solidFill>
                    <a:schemeClr val="bg1"/>
                  </a:solidFill>
                </a:ln>
              </a:rPr>
              <a:t>град </a:t>
            </a:r>
            <a:r>
              <a:rPr lang="bg-BG" sz="3000" dirty="0" smtClean="0">
                <a:ln>
                  <a:solidFill>
                    <a:schemeClr val="bg1"/>
                  </a:solidFill>
                </a:ln>
              </a:rPr>
              <a:t>по </a:t>
            </a:r>
            <a:r>
              <a:rPr lang="bg-BG" sz="3000" dirty="0" err="1" smtClean="0">
                <a:ln>
                  <a:solidFill>
                    <a:schemeClr val="bg1"/>
                  </a:solidFill>
                </a:ln>
              </a:rPr>
              <a:t>фотоволтаик</a:t>
            </a:r>
            <a:endParaRPr lang="en-US" sz="3000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78005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3061" y="658338"/>
            <a:ext cx="9144000" cy="679141"/>
          </a:xfrm>
        </p:spPr>
        <p:txBody>
          <a:bodyPr>
            <a:normAutofit/>
          </a:bodyPr>
          <a:lstStyle/>
          <a:p>
            <a:r>
              <a:rPr lang="bg-BG" sz="3500" b="1" dirty="0" smtClean="0"/>
              <a:t>Устройство на фотоволтаичния панел</a:t>
            </a:r>
            <a:endParaRPr lang="en-US" sz="35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0253" y="1314028"/>
            <a:ext cx="659186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500" dirty="0" smtClean="0"/>
              <a:t>- фотоволтаични клетки;</a:t>
            </a:r>
          </a:p>
          <a:p>
            <a:pPr algn="just"/>
            <a:r>
              <a:rPr lang="bg-BG" sz="2500" dirty="0" smtClean="0"/>
              <a:t>- горен стъклен </a:t>
            </a:r>
            <a:r>
              <a:rPr lang="bg-BG" sz="2500" dirty="0"/>
              <a:t>слой с дебелина </a:t>
            </a:r>
            <a:r>
              <a:rPr lang="bg-BG" sz="2500" dirty="0" smtClean="0"/>
              <a:t>3-5 </a:t>
            </a:r>
            <a:r>
              <a:rPr lang="en-US" sz="2500" dirty="0" smtClean="0"/>
              <a:t>mm</a:t>
            </a:r>
            <a:r>
              <a:rPr lang="bg-BG" sz="2500" dirty="0" smtClean="0"/>
              <a:t>;</a:t>
            </a:r>
          </a:p>
          <a:p>
            <a:pPr algn="just"/>
            <a:r>
              <a:rPr lang="bg-BG" sz="2500" dirty="0" smtClean="0"/>
              <a:t>- </a:t>
            </a:r>
            <a:r>
              <a:rPr lang="bg-BG" sz="2500" dirty="0"/>
              <a:t>х</a:t>
            </a:r>
            <a:r>
              <a:rPr lang="bg-BG" sz="2500" dirty="0" smtClean="0"/>
              <a:t>ерметизиращ слой</a:t>
            </a:r>
            <a:r>
              <a:rPr lang="ru-RU" sz="2500" dirty="0" smtClean="0"/>
              <a:t>, </a:t>
            </a:r>
            <a:r>
              <a:rPr lang="ru-RU" sz="2500" dirty="0"/>
              <a:t>който най-често е от етилен-винил-ацетат (ЕВА), но като такъв може да се използва ПВБ (поливинил бутирал) или силиконова гума. Този </a:t>
            </a:r>
            <a:r>
              <a:rPr lang="ru-RU" sz="2500" dirty="0" smtClean="0"/>
              <a:t>слой, </a:t>
            </a:r>
            <a:r>
              <a:rPr lang="ru-RU" sz="2500" dirty="0"/>
              <a:t>с дебелина около 0,5 </a:t>
            </a:r>
            <a:r>
              <a:rPr lang="en-US" sz="2500" dirty="0" smtClean="0"/>
              <a:t>mm</a:t>
            </a:r>
            <a:r>
              <a:rPr lang="bg-BG" sz="2500" dirty="0" smtClean="0"/>
              <a:t>, </a:t>
            </a:r>
            <a:r>
              <a:rPr lang="bg-BG" sz="2500" dirty="0"/>
              <a:t>обвива слънчевата </a:t>
            </a:r>
            <a:r>
              <a:rPr lang="bg-BG" sz="2500" dirty="0" smtClean="0"/>
              <a:t>клетка;</a:t>
            </a:r>
          </a:p>
          <a:p>
            <a:pPr algn="just"/>
            <a:r>
              <a:rPr lang="bg-BG" sz="2500" dirty="0" smtClean="0"/>
              <a:t>- долният </a:t>
            </a:r>
            <a:r>
              <a:rPr lang="bg-BG" sz="2500" dirty="0"/>
              <a:t>слой може да е стъкло или поливинил </a:t>
            </a:r>
            <a:r>
              <a:rPr lang="bg-BG" sz="2500" dirty="0" err="1"/>
              <a:t>флорид</a:t>
            </a:r>
            <a:r>
              <a:rPr lang="bg-BG" sz="2500" dirty="0"/>
              <a:t> (ПВФ), който разсейва много добре получаващата се топлина в </a:t>
            </a:r>
            <a:r>
              <a:rPr lang="bg-BG" sz="2500" dirty="0" smtClean="0"/>
              <a:t>клетката</a:t>
            </a:r>
            <a:r>
              <a:rPr lang="en-US" sz="2500" dirty="0" smtClean="0"/>
              <a:t> </a:t>
            </a:r>
            <a:r>
              <a:rPr lang="bg-BG" sz="2500" dirty="0" smtClean="0">
                <a:solidFill>
                  <a:srgbClr val="0070C0"/>
                </a:solidFill>
              </a:rPr>
              <a:t>[</a:t>
            </a:r>
            <a:r>
              <a:rPr lang="bg-BG" sz="2500" dirty="0" err="1" smtClean="0">
                <a:solidFill>
                  <a:srgbClr val="0070C0"/>
                </a:solidFill>
              </a:rPr>
              <a:t>Roberts</a:t>
            </a:r>
            <a:r>
              <a:rPr lang="bg-BG" sz="2500" dirty="0" smtClean="0">
                <a:solidFill>
                  <a:srgbClr val="0070C0"/>
                </a:solidFill>
              </a:rPr>
              <a:t> 2009]</a:t>
            </a:r>
            <a:r>
              <a:rPr lang="bg-BG" sz="2500" dirty="0" smtClean="0"/>
              <a:t>,</a:t>
            </a:r>
            <a:r>
              <a:rPr lang="ru-RU" sz="2500" dirty="0" smtClean="0"/>
              <a:t> </a:t>
            </a:r>
            <a:r>
              <a:rPr lang="ru-RU" sz="2500" dirty="0" smtClean="0">
                <a:solidFill>
                  <a:srgbClr val="0070C0"/>
                </a:solidFill>
              </a:rPr>
              <a:t>[</a:t>
            </a:r>
            <a:r>
              <a:rPr lang="en-US" sz="2500" dirty="0" err="1" smtClean="0">
                <a:solidFill>
                  <a:srgbClr val="0070C0"/>
                </a:solidFill>
              </a:rPr>
              <a:t>Eitner</a:t>
            </a:r>
            <a:r>
              <a:rPr lang="ru-RU" sz="2500" dirty="0" smtClean="0">
                <a:solidFill>
                  <a:srgbClr val="0070C0"/>
                </a:solidFill>
              </a:rPr>
              <a:t> 2011]</a:t>
            </a:r>
            <a:r>
              <a:rPr lang="bg-BG" sz="2500" dirty="0" smtClean="0"/>
              <a:t>. </a:t>
            </a:r>
            <a:endParaRPr lang="en-US" sz="2500" dirty="0"/>
          </a:p>
          <a:p>
            <a:pPr algn="just"/>
            <a:endParaRPr lang="en-US" sz="25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77422" y="5826777"/>
            <a:ext cx="1178330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7422" y="5891867"/>
            <a:ext cx="1172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[</a:t>
            </a:r>
            <a:r>
              <a:rPr lang="en-US" dirty="0" err="1">
                <a:solidFill>
                  <a:srgbClr val="0070C0"/>
                </a:solidFill>
              </a:rPr>
              <a:t>Eitner</a:t>
            </a:r>
            <a:r>
              <a:rPr lang="en-US" dirty="0">
                <a:solidFill>
                  <a:srgbClr val="0070C0"/>
                </a:solidFill>
              </a:rPr>
              <a:t> 2011] </a:t>
            </a:r>
            <a:r>
              <a:rPr lang="en-US" dirty="0" err="1"/>
              <a:t>Eitner</a:t>
            </a:r>
            <a:r>
              <a:rPr lang="en-US" dirty="0"/>
              <a:t> U. </a:t>
            </a:r>
            <a:r>
              <a:rPr lang="en-US" dirty="0" err="1"/>
              <a:t>Thermomechanics</a:t>
            </a:r>
            <a:r>
              <a:rPr lang="en-US" dirty="0"/>
              <a:t> of photovoltaic modules. Martin-Luther-</a:t>
            </a:r>
            <a:r>
              <a:rPr lang="en-US" dirty="0" err="1"/>
              <a:t>Universitat</a:t>
            </a:r>
            <a:r>
              <a:rPr lang="en-US" dirty="0"/>
              <a:t> Halle-</a:t>
            </a:r>
            <a:r>
              <a:rPr lang="en-US" dirty="0" err="1"/>
              <a:t>Wittenbärg</a:t>
            </a:r>
            <a:r>
              <a:rPr lang="en-US" dirty="0"/>
              <a:t>, 2011.</a:t>
            </a:r>
          </a:p>
        </p:txBody>
      </p:sp>
      <p:pic>
        <p:nvPicPr>
          <p:cNvPr id="14" name="Картина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2118" y="1863838"/>
            <a:ext cx="5118709" cy="31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36"/>
          <p:cNvSpPr/>
          <p:nvPr/>
        </p:nvSpPr>
        <p:spPr>
          <a:xfrm>
            <a:off x="0" y="6497167"/>
            <a:ext cx="12207926" cy="3616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35004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33607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730813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226622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232210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229416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3725225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5221034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2728019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4223828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5719637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7215446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4722431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6218240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7714049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9209858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6716843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8212652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9708461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11204270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8711255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10207064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10705667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11702869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-15926" y="0"/>
            <a:ext cx="12207926" cy="64144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-2278" y="0"/>
            <a:ext cx="12194277" cy="5186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dirty="0" smtClean="0">
                <a:ln>
                  <a:solidFill>
                    <a:schemeClr val="bg1"/>
                  </a:solidFill>
                </a:ln>
              </a:rPr>
              <a:t>Симулиране на удар от </a:t>
            </a:r>
            <a:r>
              <a:rPr lang="bg-BG" sz="3000" dirty="0" smtClean="0">
                <a:ln>
                  <a:solidFill>
                    <a:schemeClr val="bg1"/>
                  </a:solidFill>
                </a:ln>
              </a:rPr>
              <a:t>град </a:t>
            </a:r>
            <a:r>
              <a:rPr lang="bg-BG" sz="3000" dirty="0" smtClean="0">
                <a:ln>
                  <a:solidFill>
                    <a:schemeClr val="bg1"/>
                  </a:solidFill>
                </a:ln>
              </a:rPr>
              <a:t>по </a:t>
            </a:r>
            <a:r>
              <a:rPr lang="bg-BG" sz="3000" dirty="0" err="1" smtClean="0">
                <a:ln>
                  <a:solidFill>
                    <a:schemeClr val="bg1"/>
                  </a:solidFill>
                </a:ln>
              </a:rPr>
              <a:t>фотоволтаик</a:t>
            </a:r>
            <a:endParaRPr lang="en-US" sz="3000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44742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3061" y="699282"/>
            <a:ext cx="9144000" cy="679141"/>
          </a:xfrm>
        </p:spPr>
        <p:txBody>
          <a:bodyPr>
            <a:normAutofit/>
          </a:bodyPr>
          <a:lstStyle/>
          <a:p>
            <a:r>
              <a:rPr lang="bg-BG" sz="3500" b="1" dirty="0" smtClean="0"/>
              <a:t>Продължителност на живота на </a:t>
            </a:r>
            <a:r>
              <a:rPr lang="bg-BG" sz="3500" b="1" dirty="0" err="1" smtClean="0"/>
              <a:t>фотоволтаиците</a:t>
            </a:r>
            <a:endParaRPr lang="en-US" sz="35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77845" y="1516873"/>
            <a:ext cx="706043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500" dirty="0"/>
              <a:t>От самото създаване на </a:t>
            </a:r>
            <a:r>
              <a:rPr lang="bg-BG" sz="2500" dirty="0" err="1"/>
              <a:t>фотоволтаиците</a:t>
            </a:r>
            <a:r>
              <a:rPr lang="bg-BG" sz="2500" dirty="0"/>
              <a:t> в лабораториите Бел (</a:t>
            </a:r>
            <a:r>
              <a:rPr lang="bg-BG" sz="2500" dirty="0" err="1"/>
              <a:t>Bell</a:t>
            </a:r>
            <a:r>
              <a:rPr lang="bg-BG" sz="2500" dirty="0"/>
              <a:t> </a:t>
            </a:r>
            <a:r>
              <a:rPr lang="bg-BG" sz="2500" dirty="0" err="1"/>
              <a:t>Laboratories</a:t>
            </a:r>
            <a:r>
              <a:rPr lang="bg-BG" sz="2500" dirty="0"/>
              <a:t>) през 50-те години на 20 век стои въпросът за това</a:t>
            </a:r>
            <a:r>
              <a:rPr lang="ru-RU" sz="2500" dirty="0"/>
              <a:t>,</a:t>
            </a:r>
            <a:r>
              <a:rPr lang="bg-BG" sz="2500" dirty="0"/>
              <a:t> каква е продължителността на живота им и как  тя да бъде определяна </a:t>
            </a:r>
            <a:r>
              <a:rPr lang="ru-RU" sz="2500" dirty="0">
                <a:solidFill>
                  <a:srgbClr val="0070C0"/>
                </a:solidFill>
              </a:rPr>
              <a:t>[</a:t>
            </a:r>
            <a:r>
              <a:rPr lang="en-US" sz="2500" dirty="0" err="1">
                <a:solidFill>
                  <a:srgbClr val="0070C0"/>
                </a:solidFill>
              </a:rPr>
              <a:t>Osterwald</a:t>
            </a:r>
            <a:r>
              <a:rPr lang="ru-RU" sz="2500" dirty="0">
                <a:solidFill>
                  <a:srgbClr val="0070C0"/>
                </a:solidFill>
              </a:rPr>
              <a:t> 2009]</a:t>
            </a:r>
            <a:r>
              <a:rPr lang="bg-BG" sz="2500" dirty="0"/>
              <a:t>.</a:t>
            </a:r>
            <a:r>
              <a:rPr lang="ru-RU" sz="2500" dirty="0"/>
              <a:t> Правителствени, индустриални и независими лаборатории са създали и усъвършенствали различни стандарти за ускорени изпитания, чрез които да се определи продължителността на експлоатация на фотоволтаиците.</a:t>
            </a:r>
            <a:endParaRPr lang="en-US" sz="25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77422" y="5785833"/>
            <a:ext cx="1178330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7422" y="5850923"/>
            <a:ext cx="11728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0070C0"/>
                </a:solidFill>
              </a:rPr>
              <a:t>[</a:t>
            </a:r>
            <a:r>
              <a:rPr lang="en-US" dirty="0" err="1">
                <a:solidFill>
                  <a:srgbClr val="0070C0"/>
                </a:solidFill>
              </a:rPr>
              <a:t>Osterwald</a:t>
            </a:r>
            <a:r>
              <a:rPr lang="en-US" dirty="0">
                <a:solidFill>
                  <a:srgbClr val="0070C0"/>
                </a:solidFill>
              </a:rPr>
              <a:t> 2009] </a:t>
            </a:r>
            <a:r>
              <a:rPr lang="en-US" dirty="0" err="1"/>
              <a:t>Osterwald</a:t>
            </a:r>
            <a:r>
              <a:rPr lang="en-US" dirty="0"/>
              <a:t> C., T. </a:t>
            </a:r>
            <a:r>
              <a:rPr lang="en-US" dirty="0" err="1"/>
              <a:t>McMahom</a:t>
            </a:r>
            <a:r>
              <a:rPr lang="en-US" dirty="0"/>
              <a:t>. History of Accelerated and Qualification Testing of Terrestrial Photovoltaic Modules: A Literature Review. </a:t>
            </a:r>
            <a:r>
              <a:rPr lang="en-US" dirty="0" err="1"/>
              <a:t>Prog</a:t>
            </a:r>
            <a:r>
              <a:rPr lang="en-US" dirty="0"/>
              <a:t>. </a:t>
            </a:r>
            <a:r>
              <a:rPr lang="en-US" dirty="0" err="1"/>
              <a:t>Photovolt</a:t>
            </a:r>
            <a:r>
              <a:rPr lang="en-US" dirty="0"/>
              <a:t>: Res. Appl. pp. 11-33, 2009.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803" y="1832693"/>
            <a:ext cx="3617794" cy="2894235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0" y="6497167"/>
            <a:ext cx="12207926" cy="3616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35004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33607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730813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226622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1232210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229416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725225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221034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728019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223828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719637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7215446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722431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218240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7714049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9209858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716843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8212652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9708461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11204270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8711255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10207064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10705667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11702869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-15926" y="0"/>
            <a:ext cx="12207926" cy="64144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-2278" y="0"/>
            <a:ext cx="12194277" cy="5186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dirty="0" smtClean="0">
                <a:ln>
                  <a:solidFill>
                    <a:schemeClr val="bg1"/>
                  </a:solidFill>
                </a:ln>
              </a:rPr>
              <a:t>Симулиране на удар от </a:t>
            </a:r>
            <a:r>
              <a:rPr lang="bg-BG" sz="3000" dirty="0" smtClean="0">
                <a:ln>
                  <a:solidFill>
                    <a:schemeClr val="bg1"/>
                  </a:solidFill>
                </a:ln>
              </a:rPr>
              <a:t>град </a:t>
            </a:r>
            <a:r>
              <a:rPr lang="bg-BG" sz="3000" dirty="0" smtClean="0">
                <a:ln>
                  <a:solidFill>
                    <a:schemeClr val="bg1"/>
                  </a:solidFill>
                </a:ln>
              </a:rPr>
              <a:t>по </a:t>
            </a:r>
            <a:r>
              <a:rPr lang="bg-BG" sz="3000" dirty="0" err="1" smtClean="0">
                <a:ln>
                  <a:solidFill>
                    <a:schemeClr val="bg1"/>
                  </a:solidFill>
                </a:ln>
              </a:rPr>
              <a:t>фотоволтаик</a:t>
            </a:r>
            <a:endParaRPr lang="en-US" sz="3000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07285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797" y="761596"/>
            <a:ext cx="9999264" cy="591182"/>
          </a:xfrm>
        </p:spPr>
        <p:txBody>
          <a:bodyPr>
            <a:noAutofit/>
          </a:bodyPr>
          <a:lstStyle/>
          <a:p>
            <a:r>
              <a:rPr lang="bg-BG" sz="3500" b="1" dirty="0" smtClean="0"/>
              <a:t>Повреди по </a:t>
            </a:r>
            <a:r>
              <a:rPr lang="bg-BG" sz="3500" b="1" dirty="0" err="1" smtClean="0"/>
              <a:t>фотоволтаиците</a:t>
            </a:r>
            <a:endParaRPr lang="en-US" sz="35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36652" y="1680329"/>
            <a:ext cx="114550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Повредите на фотоворлтациците могат да се разделят на следните </a:t>
            </a:r>
            <a:r>
              <a:rPr lang="ru-RU" sz="2800" dirty="0" smtClean="0"/>
              <a:t>основни </a:t>
            </a:r>
            <a:r>
              <a:rPr lang="ru-RU" sz="2800" dirty="0"/>
              <a:t>групи </a:t>
            </a:r>
            <a:r>
              <a:rPr lang="ru-RU" sz="2800" dirty="0">
                <a:solidFill>
                  <a:srgbClr val="0070C0"/>
                </a:solidFill>
              </a:rPr>
              <a:t>[</a:t>
            </a:r>
            <a:r>
              <a:rPr lang="en-US" sz="2800" dirty="0" err="1">
                <a:solidFill>
                  <a:srgbClr val="0070C0"/>
                </a:solidFill>
              </a:rPr>
              <a:t>Osterwald</a:t>
            </a:r>
            <a:r>
              <a:rPr lang="ru-RU" sz="2800" dirty="0">
                <a:solidFill>
                  <a:srgbClr val="0070C0"/>
                </a:solidFill>
              </a:rPr>
              <a:t> 2009]</a:t>
            </a:r>
            <a:r>
              <a:rPr lang="ru-RU" sz="2800" dirty="0"/>
              <a:t>:</a:t>
            </a:r>
            <a:endParaRPr lang="en-US" sz="2800" dirty="0"/>
          </a:p>
          <a:p>
            <a:pPr lvl="0"/>
            <a:r>
              <a:rPr lang="bg-BG" sz="2800" dirty="0" smtClean="0"/>
              <a:t>	- нарушаване </a:t>
            </a:r>
            <a:r>
              <a:rPr lang="bg-BG" sz="2800" dirty="0"/>
              <a:t>на </a:t>
            </a:r>
            <a:r>
              <a:rPr lang="en-US" sz="2800" i="1" dirty="0" err="1"/>
              <a:t>pn</a:t>
            </a:r>
            <a:r>
              <a:rPr lang="bg-BG" sz="2800" dirty="0"/>
              <a:t> прехода;</a:t>
            </a:r>
            <a:endParaRPr lang="en-US" sz="2800" dirty="0"/>
          </a:p>
          <a:p>
            <a:pPr lvl="0"/>
            <a:r>
              <a:rPr lang="bg-BG" sz="2800" dirty="0" smtClean="0"/>
              <a:t>	- електрическа </a:t>
            </a:r>
            <a:r>
              <a:rPr lang="bg-BG" sz="2800" dirty="0"/>
              <a:t>повреда;</a:t>
            </a:r>
            <a:endParaRPr lang="en-US" sz="2800" dirty="0"/>
          </a:p>
          <a:p>
            <a:pPr lvl="1"/>
            <a:r>
              <a:rPr lang="bg-BG" sz="2800" dirty="0" smtClean="0"/>
              <a:t>	- механична </a:t>
            </a:r>
            <a:r>
              <a:rPr lang="bg-BG" sz="2800" dirty="0"/>
              <a:t>повреда</a:t>
            </a:r>
            <a:r>
              <a:rPr lang="bg-BG" sz="2800" dirty="0" smtClean="0"/>
              <a:t>.</a:t>
            </a:r>
          </a:p>
          <a:p>
            <a:r>
              <a:rPr lang="bg-BG" sz="2800" dirty="0"/>
              <a:t>Механичните повреди се дължат на следните причини:</a:t>
            </a:r>
            <a:endParaRPr lang="en-US" sz="2800" dirty="0"/>
          </a:p>
          <a:p>
            <a:pPr lvl="0"/>
            <a:r>
              <a:rPr lang="bg-BG" sz="2800" dirty="0" smtClean="0"/>
              <a:t>	- климатични</a:t>
            </a:r>
            <a:r>
              <a:rPr lang="bg-BG" sz="2800" dirty="0"/>
              <a:t>;</a:t>
            </a:r>
            <a:endParaRPr lang="en-US" sz="2800" dirty="0"/>
          </a:p>
          <a:p>
            <a:pPr lvl="0"/>
            <a:r>
              <a:rPr lang="bg-BG" sz="2800" dirty="0" smtClean="0"/>
              <a:t>	- в </a:t>
            </a:r>
            <a:r>
              <a:rPr lang="bg-BG" sz="2800" dirty="0"/>
              <a:t>следствие на дефекти при производство и монтаж;</a:t>
            </a:r>
            <a:endParaRPr lang="en-US" sz="2800" dirty="0"/>
          </a:p>
          <a:p>
            <a:pPr lvl="0"/>
            <a:r>
              <a:rPr lang="bg-BG" sz="2800" dirty="0"/>
              <a:t>	</a:t>
            </a:r>
            <a:r>
              <a:rPr lang="bg-BG" sz="2800" dirty="0" smtClean="0"/>
              <a:t>- форсмажорни.</a:t>
            </a:r>
            <a:endParaRPr lang="en-US" sz="25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029" y="2253668"/>
            <a:ext cx="2946637" cy="212157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497167"/>
            <a:ext cx="12207926" cy="3616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35004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33607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730813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226622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232210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229416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725225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221034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728019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223828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719637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215446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722431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218240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714049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209858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716843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212652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9708461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1204270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711255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0207064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0705667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1702869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-15926" y="0"/>
            <a:ext cx="12207926" cy="64144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-2278" y="0"/>
            <a:ext cx="12194277" cy="5186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dirty="0" smtClean="0">
                <a:ln>
                  <a:solidFill>
                    <a:schemeClr val="bg1"/>
                  </a:solidFill>
                </a:ln>
              </a:rPr>
              <a:t>Симулиране на удар от </a:t>
            </a:r>
            <a:r>
              <a:rPr lang="bg-BG" sz="3000" dirty="0" smtClean="0">
                <a:ln>
                  <a:solidFill>
                    <a:schemeClr val="bg1"/>
                  </a:solidFill>
                </a:ln>
              </a:rPr>
              <a:t>град </a:t>
            </a:r>
            <a:r>
              <a:rPr lang="bg-BG" sz="3000" dirty="0" smtClean="0">
                <a:ln>
                  <a:solidFill>
                    <a:schemeClr val="bg1"/>
                  </a:solidFill>
                </a:ln>
              </a:rPr>
              <a:t>по </a:t>
            </a:r>
            <a:r>
              <a:rPr lang="bg-BG" sz="3000" dirty="0" err="1" smtClean="0">
                <a:ln>
                  <a:solidFill>
                    <a:schemeClr val="bg1"/>
                  </a:solidFill>
                </a:ln>
              </a:rPr>
              <a:t>фотоволтаик</a:t>
            </a:r>
            <a:endParaRPr lang="en-US" sz="3000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33667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797" y="556876"/>
            <a:ext cx="9999264" cy="591182"/>
          </a:xfrm>
        </p:spPr>
        <p:txBody>
          <a:bodyPr>
            <a:noAutofit/>
          </a:bodyPr>
          <a:lstStyle/>
          <a:p>
            <a:r>
              <a:rPr lang="bg-BG" sz="3500" b="1" dirty="0" smtClean="0"/>
              <a:t>Причини за повреди по </a:t>
            </a:r>
            <a:r>
              <a:rPr lang="bg-BG" sz="3500" b="1" dirty="0" err="1" smtClean="0"/>
              <a:t>фотоволтаиците</a:t>
            </a:r>
            <a:endParaRPr lang="en-US" sz="35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36652" y="970636"/>
            <a:ext cx="1145501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500" dirty="0"/>
              <a:t>Според причините за възникване </a:t>
            </a:r>
            <a:r>
              <a:rPr lang="bg-BG" sz="2500" dirty="0" smtClean="0"/>
              <a:t>на климатичните </a:t>
            </a:r>
            <a:r>
              <a:rPr lang="bg-BG" sz="2500" dirty="0"/>
              <a:t>повреди, те </a:t>
            </a:r>
            <a:r>
              <a:rPr lang="bg-BG" sz="2500" dirty="0" smtClean="0"/>
              <a:t>се делят на:</a:t>
            </a:r>
            <a:endParaRPr lang="en-US" sz="2500" dirty="0"/>
          </a:p>
          <a:p>
            <a:pPr lvl="0" algn="just"/>
            <a:r>
              <a:rPr lang="bg-BG" sz="2500" dirty="0" smtClean="0"/>
              <a:t>	- дължащи </a:t>
            </a:r>
            <a:r>
              <a:rPr lang="bg-BG" sz="2500" dirty="0"/>
              <a:t>се на натоварване от вятър и сняг;</a:t>
            </a:r>
            <a:endParaRPr lang="en-US" sz="2500" dirty="0"/>
          </a:p>
          <a:p>
            <a:pPr lvl="0" algn="just"/>
            <a:r>
              <a:rPr lang="bg-BG" sz="2500" dirty="0" smtClean="0"/>
              <a:t>	- породени </a:t>
            </a:r>
            <a:r>
              <a:rPr lang="bg-BG" sz="2500" dirty="0"/>
              <a:t>от температурни изменения; </a:t>
            </a:r>
            <a:endParaRPr lang="en-US" sz="2500" dirty="0"/>
          </a:p>
          <a:p>
            <a:pPr lvl="0" algn="just"/>
            <a:r>
              <a:rPr lang="bg-BG" sz="2500" dirty="0" smtClean="0"/>
              <a:t>	- градушка;</a:t>
            </a:r>
            <a:endParaRPr lang="en-US" sz="2500" dirty="0"/>
          </a:p>
          <a:p>
            <a:pPr lvl="0" algn="just"/>
            <a:r>
              <a:rPr lang="bg-BG" sz="2500" dirty="0" smtClean="0"/>
              <a:t>	- ултравиолетови </a:t>
            </a:r>
            <a:r>
              <a:rPr lang="bg-BG" sz="2500" dirty="0"/>
              <a:t>лъчи, причиняващи повреди в ЕВА </a:t>
            </a:r>
            <a:r>
              <a:rPr lang="en-US" sz="2500" dirty="0">
                <a:solidFill>
                  <a:srgbClr val="0070C0"/>
                </a:solidFill>
              </a:rPr>
              <a:t>[</a:t>
            </a:r>
            <a:r>
              <a:rPr lang="bg-BG" sz="2500" dirty="0" err="1">
                <a:solidFill>
                  <a:srgbClr val="0070C0"/>
                </a:solidFill>
              </a:rPr>
              <a:t>Al-Habahbeh</a:t>
            </a:r>
            <a:r>
              <a:rPr lang="en-US" sz="2500" dirty="0">
                <a:solidFill>
                  <a:srgbClr val="0070C0"/>
                </a:solidFill>
              </a:rPr>
              <a:t> 2013]</a:t>
            </a:r>
            <a:r>
              <a:rPr lang="bg-BG" sz="2500" dirty="0"/>
              <a:t>.</a:t>
            </a:r>
            <a:endParaRPr lang="en-US" sz="2500" dirty="0"/>
          </a:p>
          <a:p>
            <a:pPr algn="just"/>
            <a:r>
              <a:rPr lang="bg-BG" sz="2500" dirty="0"/>
              <a:t>Климатичните механични повреди засягат следните компоненти на </a:t>
            </a:r>
            <a:r>
              <a:rPr lang="bg-BG" sz="2500" dirty="0" smtClean="0"/>
              <a:t>фотоволтаичните </a:t>
            </a:r>
            <a:r>
              <a:rPr lang="bg-BG" sz="2500" dirty="0"/>
              <a:t>модули:</a:t>
            </a:r>
            <a:endParaRPr lang="en-US" sz="2500" dirty="0"/>
          </a:p>
          <a:p>
            <a:pPr lvl="0" algn="just"/>
            <a:r>
              <a:rPr lang="bg-BG" sz="2500" dirty="0" smtClean="0"/>
              <a:t>	- окабеляване</a:t>
            </a:r>
            <a:r>
              <a:rPr lang="bg-BG" sz="2500" dirty="0"/>
              <a:t>;</a:t>
            </a:r>
            <a:endParaRPr lang="en-US" sz="2500" dirty="0"/>
          </a:p>
          <a:p>
            <a:pPr lvl="0" algn="just"/>
            <a:r>
              <a:rPr lang="bg-BG" sz="2500" dirty="0" smtClean="0"/>
              <a:t>	- метални </a:t>
            </a:r>
            <a:r>
              <a:rPr lang="bg-BG" sz="2500" dirty="0"/>
              <a:t>стойки и рамки;</a:t>
            </a:r>
            <a:endParaRPr lang="en-US" sz="2500" dirty="0"/>
          </a:p>
          <a:p>
            <a:pPr lvl="0" algn="just"/>
            <a:r>
              <a:rPr lang="bg-BG" sz="2500" dirty="0" smtClean="0"/>
              <a:t>	- стъклен </a:t>
            </a:r>
            <a:r>
              <a:rPr lang="bg-BG" sz="2500" dirty="0"/>
              <a:t>слой;</a:t>
            </a:r>
            <a:endParaRPr lang="en-US" sz="2500" dirty="0"/>
          </a:p>
          <a:p>
            <a:pPr lvl="0" algn="just"/>
            <a:r>
              <a:rPr lang="bg-BG" sz="2500" dirty="0" smtClean="0"/>
              <a:t>	- ЕВА </a:t>
            </a:r>
            <a:r>
              <a:rPr lang="bg-BG" sz="2500" dirty="0"/>
              <a:t>– </a:t>
            </a:r>
            <a:r>
              <a:rPr lang="bg-BG" sz="2500" dirty="0" err="1"/>
              <a:t>деламинация</a:t>
            </a:r>
            <a:r>
              <a:rPr lang="bg-BG" sz="2500" dirty="0"/>
              <a:t>;</a:t>
            </a:r>
            <a:endParaRPr lang="en-US" sz="2500" dirty="0"/>
          </a:p>
          <a:p>
            <a:pPr algn="just"/>
            <a:r>
              <a:rPr lang="bg-BG" sz="2500" dirty="0" smtClean="0"/>
              <a:t>	- фотоволтаична клетка.</a:t>
            </a:r>
            <a:endParaRPr lang="en-US" sz="25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77422" y="5611533"/>
            <a:ext cx="1178330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7422" y="5632555"/>
            <a:ext cx="11728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0070C0"/>
                </a:solidFill>
              </a:rPr>
              <a:t>[Al-</a:t>
            </a:r>
            <a:r>
              <a:rPr lang="en-US" dirty="0" err="1">
                <a:solidFill>
                  <a:srgbClr val="0070C0"/>
                </a:solidFill>
              </a:rPr>
              <a:t>Habahbeh</a:t>
            </a:r>
            <a:r>
              <a:rPr lang="en-US" dirty="0">
                <a:solidFill>
                  <a:srgbClr val="0070C0"/>
                </a:solidFill>
              </a:rPr>
              <a:t> 2013]</a:t>
            </a:r>
            <a:r>
              <a:rPr lang="en-US" dirty="0"/>
              <a:t> Al-</a:t>
            </a:r>
            <a:r>
              <a:rPr lang="en-US" dirty="0" err="1"/>
              <a:t>Habahbeh</a:t>
            </a:r>
            <a:r>
              <a:rPr lang="en-US" dirty="0"/>
              <a:t> O., B. Al-</a:t>
            </a:r>
            <a:r>
              <a:rPr lang="en-US" dirty="0" err="1"/>
              <a:t>Hrout</a:t>
            </a:r>
            <a:r>
              <a:rPr lang="en-US" dirty="0"/>
              <a:t>, E. Al-</a:t>
            </a:r>
            <a:r>
              <a:rPr lang="en-US" dirty="0" err="1"/>
              <a:t>Hiary</a:t>
            </a:r>
            <a:r>
              <a:rPr lang="en-US" dirty="0"/>
              <a:t>, S. Al-</a:t>
            </a:r>
            <a:r>
              <a:rPr lang="en-US" dirty="0" err="1"/>
              <a:t>Fraihat</a:t>
            </a:r>
            <a:r>
              <a:rPr lang="en-US" dirty="0"/>
              <a:t>. Reliability Investigation of Photovoltaic Cell Using Finite Element Modeling. Proceedings of 9tn International Symposium on Mechatronics and its Applications 13, pp 1-5, 2013.</a:t>
            </a:r>
          </a:p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6497167"/>
            <a:ext cx="12207926" cy="3616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35004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33607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730813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226622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232210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229416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725225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221034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728019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223828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719637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215446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722431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218240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714049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9209858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716843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8212652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9708461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1204270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711255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0207064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0705667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1702869" y="6554317"/>
            <a:ext cx="252000" cy="25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-15926" y="0"/>
            <a:ext cx="12207926" cy="64144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-2278" y="0"/>
            <a:ext cx="12194277" cy="5186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dirty="0" smtClean="0">
                <a:ln>
                  <a:solidFill>
                    <a:schemeClr val="bg1"/>
                  </a:solidFill>
                </a:ln>
              </a:rPr>
              <a:t>Симулиране на удар от </a:t>
            </a:r>
            <a:r>
              <a:rPr lang="bg-BG" sz="3000" dirty="0" smtClean="0">
                <a:ln>
                  <a:solidFill>
                    <a:schemeClr val="bg1"/>
                  </a:solidFill>
                </a:ln>
              </a:rPr>
              <a:t>град </a:t>
            </a:r>
            <a:r>
              <a:rPr lang="bg-BG" sz="3000" dirty="0" smtClean="0">
                <a:ln>
                  <a:solidFill>
                    <a:schemeClr val="bg1"/>
                  </a:solidFill>
                </a:ln>
              </a:rPr>
              <a:t>по </a:t>
            </a:r>
            <a:r>
              <a:rPr lang="bg-BG" sz="3000" dirty="0" err="1" smtClean="0">
                <a:ln>
                  <a:solidFill>
                    <a:schemeClr val="bg1"/>
                  </a:solidFill>
                </a:ln>
              </a:rPr>
              <a:t>фотоволтаик</a:t>
            </a:r>
            <a:endParaRPr lang="en-US" sz="3000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86850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797" y="693356"/>
            <a:ext cx="9999264" cy="591182"/>
          </a:xfrm>
        </p:spPr>
        <p:txBody>
          <a:bodyPr>
            <a:noAutofit/>
          </a:bodyPr>
          <a:lstStyle/>
          <a:p>
            <a:r>
              <a:rPr lang="bg-BG" sz="3500" b="1" dirty="0" smtClean="0"/>
              <a:t>Въздействие на градушка над </a:t>
            </a:r>
            <a:r>
              <a:rPr lang="bg-BG" sz="3500" b="1" dirty="0" err="1" smtClean="0"/>
              <a:t>фотоволтаици</a:t>
            </a:r>
            <a:endParaRPr lang="en-US" sz="3500" b="1" dirty="0"/>
          </a:p>
        </p:txBody>
      </p:sp>
      <p:sp>
        <p:nvSpPr>
          <p:cNvPr id="10" name="Rectangle 9"/>
          <p:cNvSpPr/>
          <p:nvPr/>
        </p:nvSpPr>
        <p:spPr>
          <a:xfrm>
            <a:off x="0" y="6497167"/>
            <a:ext cx="12207926" cy="3616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77422" y="5717593"/>
            <a:ext cx="1178330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7422" y="5782683"/>
            <a:ext cx="11728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[George 1980]</a:t>
            </a:r>
            <a:r>
              <a:rPr lang="en-US" dirty="0"/>
              <a:t> George O., L. French, R. French. Hail resistance of solar collectors with tempered glass covers. Solar Energy Vol. 25, pp. 555-56, 1980.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560" y="1528614"/>
            <a:ext cx="6829168" cy="36065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1203" y="2055137"/>
            <a:ext cx="528622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500" dirty="0"/>
              <a:t>В </a:t>
            </a:r>
            <a:r>
              <a:rPr lang="en-US" sz="2500" dirty="0">
                <a:solidFill>
                  <a:srgbClr val="0070C0"/>
                </a:solidFill>
              </a:rPr>
              <a:t>[George 1980]</a:t>
            </a:r>
            <a:r>
              <a:rPr lang="en-US" sz="2500" dirty="0"/>
              <a:t> </a:t>
            </a:r>
            <a:r>
              <a:rPr lang="bg-BG" sz="2500" dirty="0"/>
              <a:t>се разглеждат данни за случаи </a:t>
            </a:r>
            <a:r>
              <a:rPr lang="bg-BG" sz="2500" dirty="0" smtClean="0"/>
              <a:t>на въздействие на </a:t>
            </a:r>
            <a:r>
              <a:rPr lang="bg-BG" sz="2500" dirty="0"/>
              <a:t>градушка върху инсталирани </a:t>
            </a:r>
            <a:r>
              <a:rPr lang="bg-BG" sz="2500" dirty="0" err="1"/>
              <a:t>фотоволтаици</a:t>
            </a:r>
            <a:r>
              <a:rPr lang="bg-BG" sz="2500" dirty="0"/>
              <a:t> и пораженията върху тях</a:t>
            </a:r>
            <a:r>
              <a:rPr lang="bg-BG" sz="2500" dirty="0" smtClean="0"/>
              <a:t>.</a:t>
            </a:r>
          </a:p>
        </p:txBody>
      </p:sp>
      <p:sp>
        <p:nvSpPr>
          <p:cNvPr id="14" name="Oval 13"/>
          <p:cNvSpPr/>
          <p:nvPr/>
        </p:nvSpPr>
        <p:spPr>
          <a:xfrm>
            <a:off x="235004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33607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730813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226622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232210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29416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725225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221034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728019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223828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719637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215446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722431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218240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714049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209858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716843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212652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9708461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1204270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711255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0207064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0705667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1702869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-15926" y="0"/>
            <a:ext cx="12207926" cy="64144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-2278" y="0"/>
            <a:ext cx="12194277" cy="5186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dirty="0" smtClean="0">
                <a:ln>
                  <a:solidFill>
                    <a:schemeClr val="bg1"/>
                  </a:solidFill>
                </a:ln>
              </a:rPr>
              <a:t>Симулиране на удар от </a:t>
            </a:r>
            <a:r>
              <a:rPr lang="bg-BG" sz="3000" dirty="0" smtClean="0">
                <a:ln>
                  <a:solidFill>
                    <a:schemeClr val="bg1"/>
                  </a:solidFill>
                </a:ln>
              </a:rPr>
              <a:t>град </a:t>
            </a:r>
            <a:r>
              <a:rPr lang="bg-BG" sz="3000" dirty="0" smtClean="0">
                <a:ln>
                  <a:solidFill>
                    <a:schemeClr val="bg1"/>
                  </a:solidFill>
                </a:ln>
              </a:rPr>
              <a:t>по </a:t>
            </a:r>
            <a:r>
              <a:rPr lang="bg-BG" sz="3000" dirty="0" err="1" smtClean="0">
                <a:ln>
                  <a:solidFill>
                    <a:schemeClr val="bg1"/>
                  </a:solidFill>
                </a:ln>
              </a:rPr>
              <a:t>фотоволтаик</a:t>
            </a:r>
            <a:endParaRPr lang="en-US" sz="3000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19528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797" y="706534"/>
            <a:ext cx="9999264" cy="1069325"/>
          </a:xfrm>
        </p:spPr>
        <p:txBody>
          <a:bodyPr>
            <a:noAutofit/>
          </a:bodyPr>
          <a:lstStyle/>
          <a:p>
            <a:r>
              <a:rPr lang="bg-BG" sz="3500" b="1" dirty="0" smtClean="0"/>
              <a:t>Стандарти за изпитване на </a:t>
            </a:r>
            <a:r>
              <a:rPr lang="bg-BG" sz="3500" b="1" dirty="0" err="1" smtClean="0"/>
              <a:t>фотоволтаици</a:t>
            </a:r>
            <a:r>
              <a:rPr lang="en-US" sz="3500" b="1" dirty="0" smtClean="0"/>
              <a:t> </a:t>
            </a:r>
            <a:r>
              <a:rPr lang="bg-BG" sz="3500" b="1" dirty="0" smtClean="0"/>
              <a:t>на градушка</a:t>
            </a:r>
            <a:endParaRPr lang="en-US" sz="3500" b="1" dirty="0"/>
          </a:p>
        </p:txBody>
      </p:sp>
      <p:sp>
        <p:nvSpPr>
          <p:cNvPr id="10" name="Rectangle 9"/>
          <p:cNvSpPr/>
          <p:nvPr/>
        </p:nvSpPr>
        <p:spPr>
          <a:xfrm>
            <a:off x="0" y="6497167"/>
            <a:ext cx="12207926" cy="3616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77422" y="5836447"/>
            <a:ext cx="1178330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7422" y="5809790"/>
            <a:ext cx="11728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ASTM </a:t>
            </a:r>
            <a:r>
              <a:rPr lang="en-US" dirty="0"/>
              <a:t>–</a:t>
            </a:r>
            <a:r>
              <a:rPr lang="en-US" dirty="0" smtClean="0"/>
              <a:t> American </a:t>
            </a:r>
            <a:r>
              <a:rPr lang="en-US" dirty="0"/>
              <a:t>Society for Testing and </a:t>
            </a:r>
            <a:r>
              <a:rPr lang="en-US" dirty="0" smtClean="0"/>
              <a:t>Materials; FM </a:t>
            </a:r>
            <a:r>
              <a:rPr lang="en-US" dirty="0"/>
              <a:t>– </a:t>
            </a:r>
            <a:r>
              <a:rPr lang="bg-BG" dirty="0" err="1"/>
              <a:t>Factory</a:t>
            </a:r>
            <a:r>
              <a:rPr lang="bg-BG" dirty="0"/>
              <a:t> </a:t>
            </a:r>
            <a:r>
              <a:rPr lang="bg-BG" dirty="0" err="1" smtClean="0"/>
              <a:t>Mutual</a:t>
            </a:r>
            <a:r>
              <a:rPr lang="en-US" dirty="0" smtClean="0"/>
              <a:t>; IEC – International Engineering Consortium</a:t>
            </a:r>
          </a:p>
          <a:p>
            <a:r>
              <a:rPr lang="en-US" dirty="0"/>
              <a:t>UL – </a:t>
            </a:r>
            <a:r>
              <a:rPr lang="bg-BG" dirty="0" err="1"/>
              <a:t>Underwriters</a:t>
            </a:r>
            <a:r>
              <a:rPr lang="bg-BG" dirty="0"/>
              <a:t> </a:t>
            </a:r>
            <a:r>
              <a:rPr lang="bg-BG" dirty="0" err="1"/>
              <a:t>Laboratories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8582" y="1784882"/>
            <a:ext cx="110836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ASTM </a:t>
            </a:r>
            <a:r>
              <a:rPr lang="en-US" sz="2800" dirty="0"/>
              <a:t>E1038-10, </a:t>
            </a:r>
            <a:r>
              <a:rPr lang="en-US" sz="2800" i="1" dirty="0"/>
              <a:t>Determining Resistance of Photovoltaic Modules to Hail by </a:t>
            </a:r>
            <a:r>
              <a:rPr lang="bg-BG" sz="2800" i="1" dirty="0"/>
              <a:t> </a:t>
            </a:r>
            <a:r>
              <a:rPr lang="bg-BG" sz="2800" i="1" dirty="0" smtClean="0"/>
              <a:t>         	</a:t>
            </a:r>
            <a:r>
              <a:rPr lang="en-US" sz="2800" i="1" dirty="0" smtClean="0"/>
              <a:t>Impact </a:t>
            </a:r>
            <a:r>
              <a:rPr lang="en-US" sz="2800" i="1" dirty="0"/>
              <a:t>With Propelled Ice </a:t>
            </a:r>
            <a:r>
              <a:rPr lang="en-US" sz="2800" i="1" dirty="0" smtClean="0"/>
              <a:t>Balls</a:t>
            </a:r>
            <a:r>
              <a:rPr lang="en-US" sz="2800" dirty="0" smtClean="0"/>
              <a:t>;</a:t>
            </a:r>
          </a:p>
          <a:p>
            <a:r>
              <a:rPr lang="en-US" sz="2800" dirty="0"/>
              <a:t>FM 44766, </a:t>
            </a:r>
            <a:r>
              <a:rPr lang="en-US" sz="2800" i="1" dirty="0"/>
              <a:t>Approval Standard for Flexible Photovoltaic </a:t>
            </a:r>
            <a:r>
              <a:rPr lang="en-US" sz="2800" i="1" dirty="0" smtClean="0"/>
              <a:t>Modules</a:t>
            </a:r>
            <a:r>
              <a:rPr lang="en-US" sz="2800" dirty="0" smtClean="0"/>
              <a:t>;</a:t>
            </a:r>
            <a:endParaRPr lang="en-US" sz="2800" dirty="0"/>
          </a:p>
          <a:p>
            <a:r>
              <a:rPr lang="en-US" sz="2800" dirty="0"/>
              <a:t>FM 44787, </a:t>
            </a:r>
            <a:r>
              <a:rPr lang="en-US" sz="2800" i="1" dirty="0"/>
              <a:t>Approval Standard for Rigid Photovoltaic </a:t>
            </a:r>
            <a:r>
              <a:rPr lang="en-US" sz="2800" i="1" dirty="0" smtClean="0"/>
              <a:t>Modules</a:t>
            </a:r>
            <a:r>
              <a:rPr lang="en-US" sz="2800" dirty="0" smtClean="0"/>
              <a:t>;</a:t>
            </a:r>
          </a:p>
          <a:p>
            <a:r>
              <a:rPr lang="en-US" sz="2800" dirty="0"/>
              <a:t>IEC </a:t>
            </a:r>
            <a:r>
              <a:rPr lang="en-US" sz="2800" dirty="0" smtClean="0"/>
              <a:t>61215</a:t>
            </a:r>
            <a:r>
              <a:rPr lang="bg-BG" sz="2800" dirty="0" smtClean="0"/>
              <a:t>,</a:t>
            </a:r>
            <a:r>
              <a:rPr lang="en-US" sz="2800" i="1" dirty="0" smtClean="0"/>
              <a:t> </a:t>
            </a:r>
            <a:r>
              <a:rPr lang="en-US" sz="2800" i="1" dirty="0"/>
              <a:t>Crystalline silicon terrestrial photovoltaic (PV) modules – Design </a:t>
            </a:r>
            <a:r>
              <a:rPr lang="bg-BG" sz="2800" i="1" dirty="0" smtClean="0"/>
              <a:t>	</a:t>
            </a:r>
            <a:r>
              <a:rPr lang="en-US" sz="2800" i="1" dirty="0" smtClean="0"/>
              <a:t>qualification </a:t>
            </a:r>
            <a:r>
              <a:rPr lang="en-US" sz="2800" i="1" dirty="0"/>
              <a:t>and type </a:t>
            </a:r>
            <a:r>
              <a:rPr lang="en-US" sz="2800" i="1" dirty="0" smtClean="0"/>
              <a:t>approval</a:t>
            </a:r>
            <a:r>
              <a:rPr lang="en-US" sz="2800" dirty="0" smtClean="0"/>
              <a:t>;</a:t>
            </a:r>
          </a:p>
          <a:p>
            <a:r>
              <a:rPr lang="en-US" sz="2800" dirty="0"/>
              <a:t>IEC 61646</a:t>
            </a:r>
            <a:r>
              <a:rPr lang="bg-BG" sz="2800" dirty="0"/>
              <a:t>, </a:t>
            </a:r>
            <a:r>
              <a:rPr lang="en-US" sz="2800" i="1" dirty="0"/>
              <a:t>Thin-film terrestrial photovoltaic (PV) modules – Design </a:t>
            </a:r>
            <a:r>
              <a:rPr lang="en-US" sz="2800" i="1" dirty="0" smtClean="0"/>
              <a:t>	qualification </a:t>
            </a:r>
            <a:r>
              <a:rPr lang="en-US" sz="2800" i="1" dirty="0"/>
              <a:t>and type approval</a:t>
            </a:r>
            <a:endParaRPr lang="en-US" sz="2800" dirty="0" smtClean="0"/>
          </a:p>
          <a:p>
            <a:r>
              <a:rPr lang="bg-BG" sz="2800" dirty="0"/>
              <a:t>UL 1703 Standard</a:t>
            </a:r>
            <a:r>
              <a:rPr lang="en-US" sz="2800" dirty="0"/>
              <a:t>, </a:t>
            </a:r>
            <a:r>
              <a:rPr lang="bg-BG" sz="2800" i="1" dirty="0" err="1"/>
              <a:t>Flat-Plate</a:t>
            </a:r>
            <a:r>
              <a:rPr lang="bg-BG" sz="2800" i="1" dirty="0"/>
              <a:t> </a:t>
            </a:r>
            <a:r>
              <a:rPr lang="bg-BG" sz="2800" i="1" dirty="0" err="1"/>
              <a:t>Photovoltaic</a:t>
            </a:r>
            <a:r>
              <a:rPr lang="bg-BG" sz="2800" i="1" dirty="0"/>
              <a:t> </a:t>
            </a:r>
            <a:r>
              <a:rPr lang="bg-BG" sz="2800" i="1" dirty="0" err="1"/>
              <a:t>Modules</a:t>
            </a:r>
            <a:r>
              <a:rPr lang="bg-BG" sz="2800" i="1" dirty="0"/>
              <a:t> </a:t>
            </a:r>
            <a:r>
              <a:rPr lang="bg-BG" sz="2800" i="1" dirty="0" err="1"/>
              <a:t>and</a:t>
            </a:r>
            <a:r>
              <a:rPr lang="bg-BG" sz="2800" i="1" dirty="0"/>
              <a:t> </a:t>
            </a:r>
            <a:r>
              <a:rPr lang="bg-BG" sz="2800" i="1" dirty="0" err="1" smtClean="0"/>
              <a:t>Panels</a:t>
            </a:r>
            <a:r>
              <a:rPr lang="en-US" sz="2800" i="1" dirty="0" smtClean="0"/>
              <a:t>.</a:t>
            </a:r>
            <a:endParaRPr lang="bg-BG" sz="2500" dirty="0" smtClean="0"/>
          </a:p>
        </p:txBody>
      </p:sp>
      <p:sp>
        <p:nvSpPr>
          <p:cNvPr id="12" name="Oval 11"/>
          <p:cNvSpPr/>
          <p:nvPr/>
        </p:nvSpPr>
        <p:spPr>
          <a:xfrm>
            <a:off x="235004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33607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730813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226622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232210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29416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725225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221034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728019" y="6554317"/>
            <a:ext cx="252000" cy="252000"/>
          </a:xfrm>
          <a:prstGeom prst="ellipse">
            <a:avLst/>
          </a:prstGeom>
          <a:solidFill>
            <a:srgbClr val="615F5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223828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719637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215446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722431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218240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714049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209858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716843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212652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9708461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1204270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711255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0207064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0705667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1702869" y="6554317"/>
            <a:ext cx="252000" cy="252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-15926" y="0"/>
            <a:ext cx="12207926" cy="64144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-2278" y="0"/>
            <a:ext cx="12194277" cy="5186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dirty="0" smtClean="0">
                <a:ln>
                  <a:solidFill>
                    <a:schemeClr val="bg1"/>
                  </a:solidFill>
                </a:ln>
              </a:rPr>
              <a:t>Симулиране на удар от </a:t>
            </a:r>
            <a:r>
              <a:rPr lang="bg-BG" sz="3000" dirty="0" smtClean="0">
                <a:ln>
                  <a:solidFill>
                    <a:schemeClr val="bg1"/>
                  </a:solidFill>
                </a:ln>
              </a:rPr>
              <a:t>град </a:t>
            </a:r>
            <a:r>
              <a:rPr lang="bg-BG" sz="3000" dirty="0" smtClean="0">
                <a:ln>
                  <a:solidFill>
                    <a:schemeClr val="bg1"/>
                  </a:solidFill>
                </a:ln>
              </a:rPr>
              <a:t>по </a:t>
            </a:r>
            <a:r>
              <a:rPr lang="bg-BG" sz="3000" dirty="0" err="1" smtClean="0">
                <a:ln>
                  <a:solidFill>
                    <a:schemeClr val="bg1"/>
                  </a:solidFill>
                </a:ln>
              </a:rPr>
              <a:t>фотоволтаик</a:t>
            </a:r>
            <a:endParaRPr lang="en-US" sz="3000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74132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4818</TotalTime>
  <Words>1736</Words>
  <Application>Microsoft Office PowerPoint</Application>
  <PresentationFormat>Widescreen</PresentationFormat>
  <Paragraphs>193</Paragraphs>
  <Slides>26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AdvGulliv-R</vt:lpstr>
      <vt:lpstr>Arial</vt:lpstr>
      <vt:lpstr>Calibri</vt:lpstr>
      <vt:lpstr>Calibri Light</vt:lpstr>
      <vt:lpstr>Cambria Math</vt:lpstr>
      <vt:lpstr>Times New Roman</vt:lpstr>
      <vt:lpstr>Office Theme</vt:lpstr>
      <vt:lpstr>Equation</vt:lpstr>
      <vt:lpstr>Симулиране на удар от град по фотоволтаик</vt:lpstr>
      <vt:lpstr>Същност на фотоволтаиците</vt:lpstr>
      <vt:lpstr>Устройство на фотоволтаичната клетка</vt:lpstr>
      <vt:lpstr>Устройство на фотоволтаичния панел</vt:lpstr>
      <vt:lpstr>Продължителност на живота на фотоволтаиците</vt:lpstr>
      <vt:lpstr>Повреди по фотоволтаиците</vt:lpstr>
      <vt:lpstr>Причини за повреди по фотоволтаиците</vt:lpstr>
      <vt:lpstr>Въздействие на градушка над фотоволтаици</vt:lpstr>
      <vt:lpstr>Стандарти за изпитване на фотоволтаици на градушка</vt:lpstr>
      <vt:lpstr>Стандартизирани параметри</vt:lpstr>
      <vt:lpstr>Стандарти за изпитване на материалите от фотоволтаичните панели</vt:lpstr>
      <vt:lpstr>Натурни изпитания на фотоволтаиците на удар с ледена и стоманена топка</vt:lpstr>
      <vt:lpstr>Аналитични модели на удар от градушка</vt:lpstr>
      <vt:lpstr>Удар</vt:lpstr>
      <vt:lpstr>Симулиране на удар от градушка</vt:lpstr>
      <vt:lpstr>Симулиране на удар от градушка</vt:lpstr>
      <vt:lpstr>Симулиране на удар от градушка</vt:lpstr>
      <vt:lpstr>Материален модел на стъкло с деградация </vt:lpstr>
      <vt:lpstr>Симулиране на удар от градушка</vt:lpstr>
      <vt:lpstr>Безмрежови методи</vt:lpstr>
      <vt:lpstr>Хидродинамика на гладките частици</vt:lpstr>
      <vt:lpstr>Хидродинамика на гладките частици</vt:lpstr>
      <vt:lpstr>Хидродинамика на гладките частици</vt:lpstr>
      <vt:lpstr>Материални характеристики</vt:lpstr>
      <vt:lpstr>Виждания за по-нататъшна работа</vt:lpstr>
      <vt:lpstr>Благодаря за вниманието!</vt:lpstr>
    </vt:vector>
  </TitlesOfParts>
  <Company>University of Ruse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Фотоволтаици под въздействието на градушка</dc:title>
  <dc:creator>ruuser</dc:creator>
  <cp:lastModifiedBy>Иво Драганов</cp:lastModifiedBy>
  <cp:revision>92</cp:revision>
  <dcterms:created xsi:type="dcterms:W3CDTF">2015-03-02T20:26:22Z</dcterms:created>
  <dcterms:modified xsi:type="dcterms:W3CDTF">2015-04-24T11:32:36Z</dcterms:modified>
</cp:coreProperties>
</file>